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1" r:id="rId2"/>
    <p:sldId id="272" r:id="rId3"/>
  </p:sldIdLst>
  <p:sldSz cx="10691813" cy="7559675"/>
  <p:notesSz cx="6810375" cy="9942513"/>
  <p:defaultTextStyle>
    <a:defPPr>
      <a:defRPr lang="fr-FR"/>
    </a:defPPr>
    <a:lvl1pPr marL="0" algn="l" defTabSz="497754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1pPr>
    <a:lvl2pPr marL="497754" algn="l" defTabSz="497754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2pPr>
    <a:lvl3pPr marL="995507" algn="l" defTabSz="497754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3pPr>
    <a:lvl4pPr marL="1493261" algn="l" defTabSz="497754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4pPr>
    <a:lvl5pPr marL="1991015" algn="l" defTabSz="497754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497754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497754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497754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497754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C16A"/>
    <a:srgbClr val="93BE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1020" y="78"/>
      </p:cViewPr>
      <p:guideLst>
        <p:guide orient="horz" pos="2381"/>
        <p:guide pos="336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01886" y="2348401"/>
            <a:ext cx="9088041" cy="1620430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03772" y="4283816"/>
            <a:ext cx="7484269" cy="193191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34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869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03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73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6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60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54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476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121DE-6725-1749-A95E-7E8D8FD1C1A1}" type="datetimeFigureOut">
              <a:rPr lang="fr-FR" smtClean="0"/>
              <a:t>12/09/2018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D855-28A5-5E4E-A94F-5CBA4C9E4E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5603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121DE-6725-1749-A95E-7E8D8FD1C1A1}" type="datetimeFigureOut">
              <a:rPr lang="fr-FR" smtClean="0"/>
              <a:t>12/09/2018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D855-28A5-5E4E-A94F-5CBA4C9E4E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8740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397528" y="302739"/>
            <a:ext cx="2606130" cy="6450223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79140" y="302739"/>
            <a:ext cx="7640192" cy="6450223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121DE-6725-1749-A95E-7E8D8FD1C1A1}" type="datetimeFigureOut">
              <a:rPr lang="fr-FR" smtClean="0"/>
              <a:t>12/09/2018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D855-28A5-5E4E-A94F-5CBA4C9E4E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2465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121DE-6725-1749-A95E-7E8D8FD1C1A1}" type="datetimeFigureOut">
              <a:rPr lang="fr-FR" smtClean="0"/>
              <a:t>12/09/2018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D855-28A5-5E4E-A94F-5CBA4C9E4E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1139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4580" y="4857793"/>
            <a:ext cx="9088041" cy="1501435"/>
          </a:xfrm>
        </p:spPr>
        <p:txBody>
          <a:bodyPr anchor="t"/>
          <a:lstStyle>
            <a:lvl1pPr algn="l">
              <a:defRPr sz="4317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44580" y="3204114"/>
            <a:ext cx="9088041" cy="1653678"/>
          </a:xfrm>
        </p:spPr>
        <p:txBody>
          <a:bodyPr anchor="b"/>
          <a:lstStyle>
            <a:lvl1pPr marL="0" indent="0">
              <a:buNone/>
              <a:defRPr sz="2159">
                <a:solidFill>
                  <a:schemeClr val="tx1">
                    <a:tint val="75000"/>
                  </a:schemeClr>
                </a:solidFill>
              </a:defRPr>
            </a:lvl1pPr>
            <a:lvl2pPr marL="493456" indent="0">
              <a:buNone/>
              <a:defRPr sz="1943">
                <a:solidFill>
                  <a:schemeClr val="tx1">
                    <a:tint val="75000"/>
                  </a:schemeClr>
                </a:solidFill>
              </a:defRPr>
            </a:lvl2pPr>
            <a:lvl3pPr marL="986912" indent="0">
              <a:buNone/>
              <a:defRPr sz="1727">
                <a:solidFill>
                  <a:schemeClr val="tx1">
                    <a:tint val="75000"/>
                  </a:schemeClr>
                </a:solidFill>
              </a:defRPr>
            </a:lvl3pPr>
            <a:lvl4pPr marL="1480368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4pPr>
            <a:lvl5pPr marL="1973824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5pPr>
            <a:lvl6pPr marL="2467280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6pPr>
            <a:lvl7pPr marL="2960736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7pPr>
            <a:lvl8pPr marL="3454192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8pPr>
            <a:lvl9pPr marL="3947648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121DE-6725-1749-A95E-7E8D8FD1C1A1}" type="datetimeFigureOut">
              <a:rPr lang="fr-FR" smtClean="0"/>
              <a:t>12/09/2018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D855-28A5-5E4E-A94F-5CBA4C9E4E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3362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79141" y="1763926"/>
            <a:ext cx="5123160" cy="4989036"/>
          </a:xfrm>
        </p:spPr>
        <p:txBody>
          <a:bodyPr/>
          <a:lstStyle>
            <a:lvl1pPr>
              <a:defRPr sz="3022"/>
            </a:lvl1pPr>
            <a:lvl2pPr>
              <a:defRPr sz="2590"/>
            </a:lvl2pPr>
            <a:lvl3pPr>
              <a:defRPr sz="2159"/>
            </a:lvl3pPr>
            <a:lvl4pPr>
              <a:defRPr sz="1943"/>
            </a:lvl4pPr>
            <a:lvl5pPr>
              <a:defRPr sz="1943"/>
            </a:lvl5pPr>
            <a:lvl6pPr>
              <a:defRPr sz="1943"/>
            </a:lvl6pPr>
            <a:lvl7pPr>
              <a:defRPr sz="1943"/>
            </a:lvl7pPr>
            <a:lvl8pPr>
              <a:defRPr sz="1943"/>
            </a:lvl8pPr>
            <a:lvl9pPr>
              <a:defRPr sz="1943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880498" y="1763926"/>
            <a:ext cx="5123160" cy="4989036"/>
          </a:xfrm>
        </p:spPr>
        <p:txBody>
          <a:bodyPr/>
          <a:lstStyle>
            <a:lvl1pPr>
              <a:defRPr sz="3022"/>
            </a:lvl1pPr>
            <a:lvl2pPr>
              <a:defRPr sz="2590"/>
            </a:lvl2pPr>
            <a:lvl3pPr>
              <a:defRPr sz="2159"/>
            </a:lvl3pPr>
            <a:lvl4pPr>
              <a:defRPr sz="1943"/>
            </a:lvl4pPr>
            <a:lvl5pPr>
              <a:defRPr sz="1943"/>
            </a:lvl5pPr>
            <a:lvl6pPr>
              <a:defRPr sz="1943"/>
            </a:lvl6pPr>
            <a:lvl7pPr>
              <a:defRPr sz="1943"/>
            </a:lvl7pPr>
            <a:lvl8pPr>
              <a:defRPr sz="1943"/>
            </a:lvl8pPr>
            <a:lvl9pPr>
              <a:defRPr sz="1943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121DE-6725-1749-A95E-7E8D8FD1C1A1}" type="datetimeFigureOut">
              <a:rPr lang="fr-FR" smtClean="0"/>
              <a:t>12/09/2018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D855-28A5-5E4E-A94F-5CBA4C9E4E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3476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591" y="302737"/>
            <a:ext cx="9622632" cy="1259946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4591" y="1692178"/>
            <a:ext cx="4724074" cy="705219"/>
          </a:xfrm>
        </p:spPr>
        <p:txBody>
          <a:bodyPr anchor="b"/>
          <a:lstStyle>
            <a:lvl1pPr marL="0" indent="0">
              <a:buNone/>
              <a:defRPr sz="2590" b="1"/>
            </a:lvl1pPr>
            <a:lvl2pPr marL="493456" indent="0">
              <a:buNone/>
              <a:defRPr sz="2159" b="1"/>
            </a:lvl2pPr>
            <a:lvl3pPr marL="986912" indent="0">
              <a:buNone/>
              <a:defRPr sz="1943" b="1"/>
            </a:lvl3pPr>
            <a:lvl4pPr marL="1480368" indent="0">
              <a:buNone/>
              <a:defRPr sz="1727" b="1"/>
            </a:lvl4pPr>
            <a:lvl5pPr marL="1973824" indent="0">
              <a:buNone/>
              <a:defRPr sz="1727" b="1"/>
            </a:lvl5pPr>
            <a:lvl6pPr marL="2467280" indent="0">
              <a:buNone/>
              <a:defRPr sz="1727" b="1"/>
            </a:lvl6pPr>
            <a:lvl7pPr marL="2960736" indent="0">
              <a:buNone/>
              <a:defRPr sz="1727" b="1"/>
            </a:lvl7pPr>
            <a:lvl8pPr marL="3454192" indent="0">
              <a:buNone/>
              <a:defRPr sz="1727" b="1"/>
            </a:lvl8pPr>
            <a:lvl9pPr marL="3947648" indent="0">
              <a:buNone/>
              <a:defRPr sz="1727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34591" y="2397397"/>
            <a:ext cx="4724074" cy="4355563"/>
          </a:xfrm>
        </p:spPr>
        <p:txBody>
          <a:bodyPr/>
          <a:lstStyle>
            <a:lvl1pPr>
              <a:defRPr sz="2590"/>
            </a:lvl1pPr>
            <a:lvl2pPr>
              <a:defRPr sz="2159"/>
            </a:lvl2pPr>
            <a:lvl3pPr>
              <a:defRPr sz="1943"/>
            </a:lvl3pPr>
            <a:lvl4pPr>
              <a:defRPr sz="1727"/>
            </a:lvl4pPr>
            <a:lvl5pPr>
              <a:defRPr sz="1727"/>
            </a:lvl5pPr>
            <a:lvl6pPr>
              <a:defRPr sz="1727"/>
            </a:lvl6pPr>
            <a:lvl7pPr>
              <a:defRPr sz="1727"/>
            </a:lvl7pPr>
            <a:lvl8pPr>
              <a:defRPr sz="1727"/>
            </a:lvl8pPr>
            <a:lvl9pPr>
              <a:defRPr sz="1727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31293" y="1692178"/>
            <a:ext cx="4725930" cy="705219"/>
          </a:xfrm>
        </p:spPr>
        <p:txBody>
          <a:bodyPr anchor="b"/>
          <a:lstStyle>
            <a:lvl1pPr marL="0" indent="0">
              <a:buNone/>
              <a:defRPr sz="2590" b="1"/>
            </a:lvl1pPr>
            <a:lvl2pPr marL="493456" indent="0">
              <a:buNone/>
              <a:defRPr sz="2159" b="1"/>
            </a:lvl2pPr>
            <a:lvl3pPr marL="986912" indent="0">
              <a:buNone/>
              <a:defRPr sz="1943" b="1"/>
            </a:lvl3pPr>
            <a:lvl4pPr marL="1480368" indent="0">
              <a:buNone/>
              <a:defRPr sz="1727" b="1"/>
            </a:lvl4pPr>
            <a:lvl5pPr marL="1973824" indent="0">
              <a:buNone/>
              <a:defRPr sz="1727" b="1"/>
            </a:lvl5pPr>
            <a:lvl6pPr marL="2467280" indent="0">
              <a:buNone/>
              <a:defRPr sz="1727" b="1"/>
            </a:lvl6pPr>
            <a:lvl7pPr marL="2960736" indent="0">
              <a:buNone/>
              <a:defRPr sz="1727" b="1"/>
            </a:lvl7pPr>
            <a:lvl8pPr marL="3454192" indent="0">
              <a:buNone/>
              <a:defRPr sz="1727" b="1"/>
            </a:lvl8pPr>
            <a:lvl9pPr marL="3947648" indent="0">
              <a:buNone/>
              <a:defRPr sz="1727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431293" y="2397397"/>
            <a:ext cx="4725930" cy="4355563"/>
          </a:xfrm>
        </p:spPr>
        <p:txBody>
          <a:bodyPr/>
          <a:lstStyle>
            <a:lvl1pPr>
              <a:defRPr sz="2590"/>
            </a:lvl1pPr>
            <a:lvl2pPr>
              <a:defRPr sz="2159"/>
            </a:lvl2pPr>
            <a:lvl3pPr>
              <a:defRPr sz="1943"/>
            </a:lvl3pPr>
            <a:lvl4pPr>
              <a:defRPr sz="1727"/>
            </a:lvl4pPr>
            <a:lvl5pPr>
              <a:defRPr sz="1727"/>
            </a:lvl5pPr>
            <a:lvl6pPr>
              <a:defRPr sz="1727"/>
            </a:lvl6pPr>
            <a:lvl7pPr>
              <a:defRPr sz="1727"/>
            </a:lvl7pPr>
            <a:lvl8pPr>
              <a:defRPr sz="1727"/>
            </a:lvl8pPr>
            <a:lvl9pPr>
              <a:defRPr sz="1727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121DE-6725-1749-A95E-7E8D8FD1C1A1}" type="datetimeFigureOut">
              <a:rPr lang="fr-FR" smtClean="0"/>
              <a:t>12/09/2018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D855-28A5-5E4E-A94F-5CBA4C9E4E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6454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121DE-6725-1749-A95E-7E8D8FD1C1A1}" type="datetimeFigureOut">
              <a:rPr lang="fr-FR" smtClean="0"/>
              <a:t>12/09/2018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D855-28A5-5E4E-A94F-5CBA4C9E4E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3283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121DE-6725-1749-A95E-7E8D8FD1C1A1}" type="datetimeFigureOut">
              <a:rPr lang="fr-FR" smtClean="0"/>
              <a:t>12/09/2018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D855-28A5-5E4E-A94F-5CBA4C9E4E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8378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591" y="300987"/>
            <a:ext cx="3517533" cy="1280945"/>
          </a:xfrm>
        </p:spPr>
        <p:txBody>
          <a:bodyPr anchor="b"/>
          <a:lstStyle>
            <a:lvl1pPr algn="l">
              <a:defRPr sz="2159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80203" y="300989"/>
            <a:ext cx="5977020" cy="6451973"/>
          </a:xfrm>
        </p:spPr>
        <p:txBody>
          <a:bodyPr/>
          <a:lstStyle>
            <a:lvl1pPr>
              <a:defRPr sz="3454"/>
            </a:lvl1pPr>
            <a:lvl2pPr>
              <a:defRPr sz="3022"/>
            </a:lvl2pPr>
            <a:lvl3pPr>
              <a:defRPr sz="2590"/>
            </a:lvl3pPr>
            <a:lvl4pPr>
              <a:defRPr sz="2159"/>
            </a:lvl4pPr>
            <a:lvl5pPr>
              <a:defRPr sz="2159"/>
            </a:lvl5pPr>
            <a:lvl6pPr>
              <a:defRPr sz="2159"/>
            </a:lvl6pPr>
            <a:lvl7pPr>
              <a:defRPr sz="2159"/>
            </a:lvl7pPr>
            <a:lvl8pPr>
              <a:defRPr sz="2159"/>
            </a:lvl8pPr>
            <a:lvl9pPr>
              <a:defRPr sz="2159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34591" y="1581934"/>
            <a:ext cx="3517533" cy="5171028"/>
          </a:xfrm>
        </p:spPr>
        <p:txBody>
          <a:bodyPr/>
          <a:lstStyle>
            <a:lvl1pPr marL="0" indent="0">
              <a:buNone/>
              <a:defRPr sz="1511"/>
            </a:lvl1pPr>
            <a:lvl2pPr marL="493456" indent="0">
              <a:buNone/>
              <a:defRPr sz="1295"/>
            </a:lvl2pPr>
            <a:lvl3pPr marL="986912" indent="0">
              <a:buNone/>
              <a:defRPr sz="1079"/>
            </a:lvl3pPr>
            <a:lvl4pPr marL="1480368" indent="0">
              <a:buNone/>
              <a:defRPr sz="971"/>
            </a:lvl4pPr>
            <a:lvl5pPr marL="1973824" indent="0">
              <a:buNone/>
              <a:defRPr sz="971"/>
            </a:lvl5pPr>
            <a:lvl6pPr marL="2467280" indent="0">
              <a:buNone/>
              <a:defRPr sz="971"/>
            </a:lvl6pPr>
            <a:lvl7pPr marL="2960736" indent="0">
              <a:buNone/>
              <a:defRPr sz="971"/>
            </a:lvl7pPr>
            <a:lvl8pPr marL="3454192" indent="0">
              <a:buNone/>
              <a:defRPr sz="971"/>
            </a:lvl8pPr>
            <a:lvl9pPr marL="3947648" indent="0">
              <a:buNone/>
              <a:defRPr sz="97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121DE-6725-1749-A95E-7E8D8FD1C1A1}" type="datetimeFigureOut">
              <a:rPr lang="fr-FR" smtClean="0"/>
              <a:t>12/09/2018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D855-28A5-5E4E-A94F-5CBA4C9E4E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36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95670" y="5291772"/>
            <a:ext cx="6415088" cy="624724"/>
          </a:xfrm>
        </p:spPr>
        <p:txBody>
          <a:bodyPr anchor="b"/>
          <a:lstStyle>
            <a:lvl1pPr algn="l">
              <a:defRPr sz="2159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095670" y="675471"/>
            <a:ext cx="6415088" cy="4535805"/>
          </a:xfrm>
        </p:spPr>
        <p:txBody>
          <a:bodyPr/>
          <a:lstStyle>
            <a:lvl1pPr marL="0" indent="0">
              <a:buNone/>
              <a:defRPr sz="3454"/>
            </a:lvl1pPr>
            <a:lvl2pPr marL="493456" indent="0">
              <a:buNone/>
              <a:defRPr sz="3022"/>
            </a:lvl2pPr>
            <a:lvl3pPr marL="986912" indent="0">
              <a:buNone/>
              <a:defRPr sz="2590"/>
            </a:lvl3pPr>
            <a:lvl4pPr marL="1480368" indent="0">
              <a:buNone/>
              <a:defRPr sz="2159"/>
            </a:lvl4pPr>
            <a:lvl5pPr marL="1973824" indent="0">
              <a:buNone/>
              <a:defRPr sz="2159"/>
            </a:lvl5pPr>
            <a:lvl6pPr marL="2467280" indent="0">
              <a:buNone/>
              <a:defRPr sz="2159"/>
            </a:lvl6pPr>
            <a:lvl7pPr marL="2960736" indent="0">
              <a:buNone/>
              <a:defRPr sz="2159"/>
            </a:lvl7pPr>
            <a:lvl8pPr marL="3454192" indent="0">
              <a:buNone/>
              <a:defRPr sz="2159"/>
            </a:lvl8pPr>
            <a:lvl9pPr marL="3947648" indent="0">
              <a:buNone/>
              <a:defRPr sz="2159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95670" y="5916496"/>
            <a:ext cx="6415088" cy="887211"/>
          </a:xfrm>
        </p:spPr>
        <p:txBody>
          <a:bodyPr/>
          <a:lstStyle>
            <a:lvl1pPr marL="0" indent="0">
              <a:buNone/>
              <a:defRPr sz="1511"/>
            </a:lvl1pPr>
            <a:lvl2pPr marL="493456" indent="0">
              <a:buNone/>
              <a:defRPr sz="1295"/>
            </a:lvl2pPr>
            <a:lvl3pPr marL="986912" indent="0">
              <a:buNone/>
              <a:defRPr sz="1079"/>
            </a:lvl3pPr>
            <a:lvl4pPr marL="1480368" indent="0">
              <a:buNone/>
              <a:defRPr sz="971"/>
            </a:lvl4pPr>
            <a:lvl5pPr marL="1973824" indent="0">
              <a:buNone/>
              <a:defRPr sz="971"/>
            </a:lvl5pPr>
            <a:lvl6pPr marL="2467280" indent="0">
              <a:buNone/>
              <a:defRPr sz="971"/>
            </a:lvl6pPr>
            <a:lvl7pPr marL="2960736" indent="0">
              <a:buNone/>
              <a:defRPr sz="971"/>
            </a:lvl7pPr>
            <a:lvl8pPr marL="3454192" indent="0">
              <a:buNone/>
              <a:defRPr sz="971"/>
            </a:lvl8pPr>
            <a:lvl9pPr marL="3947648" indent="0">
              <a:buNone/>
              <a:defRPr sz="97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121DE-6725-1749-A95E-7E8D8FD1C1A1}" type="datetimeFigureOut">
              <a:rPr lang="fr-FR" smtClean="0"/>
              <a:t>12/09/2018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D855-28A5-5E4E-A94F-5CBA4C9E4E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7555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34591" y="302737"/>
            <a:ext cx="9622632" cy="12599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4591" y="1763926"/>
            <a:ext cx="9622632" cy="4989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34591" y="7006700"/>
            <a:ext cx="2494756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9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5121DE-6725-1749-A95E-7E8D8FD1C1A1}" type="datetimeFigureOut">
              <a:rPr lang="fr-FR" smtClean="0"/>
              <a:t>12/09/2018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653036" y="7006700"/>
            <a:ext cx="338574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9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662466" y="7006700"/>
            <a:ext cx="2494756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9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A4D855-28A5-5E4E-A94F-5CBA4C9E4E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2632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93456" rtl="0" eaLnBrk="1" latinLnBrk="0" hangingPunct="1">
        <a:spcBef>
          <a:spcPct val="0"/>
        </a:spcBef>
        <a:buNone/>
        <a:defRPr sz="474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0092" indent="-370092" algn="l" defTabSz="493456" rtl="0" eaLnBrk="1" latinLnBrk="0" hangingPunct="1">
        <a:spcBef>
          <a:spcPct val="20000"/>
        </a:spcBef>
        <a:buFont typeface="Arial"/>
        <a:buChar char="•"/>
        <a:defRPr sz="3454" kern="1200">
          <a:solidFill>
            <a:schemeClr val="tx1"/>
          </a:solidFill>
          <a:latin typeface="+mn-lt"/>
          <a:ea typeface="+mn-ea"/>
          <a:cs typeface="+mn-cs"/>
        </a:defRPr>
      </a:lvl1pPr>
      <a:lvl2pPr marL="801866" indent="-308410" algn="l" defTabSz="493456" rtl="0" eaLnBrk="1" latinLnBrk="0" hangingPunct="1">
        <a:spcBef>
          <a:spcPct val="20000"/>
        </a:spcBef>
        <a:buFont typeface="Arial"/>
        <a:buChar char="–"/>
        <a:defRPr sz="3022" kern="1200">
          <a:solidFill>
            <a:schemeClr val="tx1"/>
          </a:solidFill>
          <a:latin typeface="+mn-lt"/>
          <a:ea typeface="+mn-ea"/>
          <a:cs typeface="+mn-cs"/>
        </a:defRPr>
      </a:lvl2pPr>
      <a:lvl3pPr marL="1233640" indent="-246728" algn="l" defTabSz="493456" rtl="0" eaLnBrk="1" latinLnBrk="0" hangingPunct="1">
        <a:spcBef>
          <a:spcPct val="20000"/>
        </a:spcBef>
        <a:buFont typeface="Arial"/>
        <a:buChar char="•"/>
        <a:defRPr sz="2590" kern="1200">
          <a:solidFill>
            <a:schemeClr val="tx1"/>
          </a:solidFill>
          <a:latin typeface="+mn-lt"/>
          <a:ea typeface="+mn-ea"/>
          <a:cs typeface="+mn-cs"/>
        </a:defRPr>
      </a:lvl3pPr>
      <a:lvl4pPr marL="1727096" indent="-246728" algn="l" defTabSz="493456" rtl="0" eaLnBrk="1" latinLnBrk="0" hangingPunct="1">
        <a:spcBef>
          <a:spcPct val="20000"/>
        </a:spcBef>
        <a:buFont typeface="Arial"/>
        <a:buChar char="–"/>
        <a:defRPr sz="2159" kern="1200">
          <a:solidFill>
            <a:schemeClr val="tx1"/>
          </a:solidFill>
          <a:latin typeface="+mn-lt"/>
          <a:ea typeface="+mn-ea"/>
          <a:cs typeface="+mn-cs"/>
        </a:defRPr>
      </a:lvl4pPr>
      <a:lvl5pPr marL="2220552" indent="-246728" algn="l" defTabSz="493456" rtl="0" eaLnBrk="1" latinLnBrk="0" hangingPunct="1">
        <a:spcBef>
          <a:spcPct val="20000"/>
        </a:spcBef>
        <a:buFont typeface="Arial"/>
        <a:buChar char="»"/>
        <a:defRPr sz="2159" kern="1200">
          <a:solidFill>
            <a:schemeClr val="tx1"/>
          </a:solidFill>
          <a:latin typeface="+mn-lt"/>
          <a:ea typeface="+mn-ea"/>
          <a:cs typeface="+mn-cs"/>
        </a:defRPr>
      </a:lvl5pPr>
      <a:lvl6pPr marL="2714008" indent="-246728" algn="l" defTabSz="493456" rtl="0" eaLnBrk="1" latinLnBrk="0" hangingPunct="1">
        <a:spcBef>
          <a:spcPct val="20000"/>
        </a:spcBef>
        <a:buFont typeface="Arial"/>
        <a:buChar char="•"/>
        <a:defRPr sz="2159" kern="1200">
          <a:solidFill>
            <a:schemeClr val="tx1"/>
          </a:solidFill>
          <a:latin typeface="+mn-lt"/>
          <a:ea typeface="+mn-ea"/>
          <a:cs typeface="+mn-cs"/>
        </a:defRPr>
      </a:lvl6pPr>
      <a:lvl7pPr marL="3207464" indent="-246728" algn="l" defTabSz="493456" rtl="0" eaLnBrk="1" latinLnBrk="0" hangingPunct="1">
        <a:spcBef>
          <a:spcPct val="20000"/>
        </a:spcBef>
        <a:buFont typeface="Arial"/>
        <a:buChar char="•"/>
        <a:defRPr sz="2159" kern="1200">
          <a:solidFill>
            <a:schemeClr val="tx1"/>
          </a:solidFill>
          <a:latin typeface="+mn-lt"/>
          <a:ea typeface="+mn-ea"/>
          <a:cs typeface="+mn-cs"/>
        </a:defRPr>
      </a:lvl7pPr>
      <a:lvl8pPr marL="3700920" indent="-246728" algn="l" defTabSz="493456" rtl="0" eaLnBrk="1" latinLnBrk="0" hangingPunct="1">
        <a:spcBef>
          <a:spcPct val="20000"/>
        </a:spcBef>
        <a:buFont typeface="Arial"/>
        <a:buChar char="•"/>
        <a:defRPr sz="2159" kern="1200">
          <a:solidFill>
            <a:schemeClr val="tx1"/>
          </a:solidFill>
          <a:latin typeface="+mn-lt"/>
          <a:ea typeface="+mn-ea"/>
          <a:cs typeface="+mn-cs"/>
        </a:defRPr>
      </a:lvl8pPr>
      <a:lvl9pPr marL="4194376" indent="-246728" algn="l" defTabSz="493456" rtl="0" eaLnBrk="1" latinLnBrk="0" hangingPunct="1">
        <a:spcBef>
          <a:spcPct val="20000"/>
        </a:spcBef>
        <a:buFont typeface="Arial"/>
        <a:buChar char="•"/>
        <a:defRPr sz="215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93456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1pPr>
      <a:lvl2pPr marL="493456" algn="l" defTabSz="493456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2pPr>
      <a:lvl3pPr marL="986912" algn="l" defTabSz="493456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3pPr>
      <a:lvl4pPr marL="1480368" algn="l" defTabSz="493456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4pPr>
      <a:lvl5pPr marL="1973824" algn="l" defTabSz="493456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5pPr>
      <a:lvl6pPr marL="2467280" algn="l" defTabSz="493456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6pPr>
      <a:lvl7pPr marL="2960736" algn="l" defTabSz="493456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7pPr>
      <a:lvl8pPr marL="3454192" algn="l" defTabSz="493456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8pPr>
      <a:lvl9pPr marL="3947648" algn="l" defTabSz="493456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-1" y="272191"/>
            <a:ext cx="10692000" cy="432000"/>
          </a:xfrm>
          <a:prstGeom prst="rect">
            <a:avLst/>
          </a:prstGeom>
          <a:solidFill>
            <a:srgbClr val="A0C16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539750" algn="l"/>
                <a:tab pos="4302125" algn="l"/>
                <a:tab pos="8250238" algn="l"/>
              </a:tabLst>
            </a:pPr>
            <a:r>
              <a:rPr lang="en-GB" b="1" dirty="0"/>
              <a:t>	How to recognize it?	Can you help us?	</a:t>
            </a:r>
          </a:p>
        </p:txBody>
      </p:sp>
      <p:grpSp>
        <p:nvGrpSpPr>
          <p:cNvPr id="38" name="Groupe 37"/>
          <p:cNvGrpSpPr/>
          <p:nvPr/>
        </p:nvGrpSpPr>
        <p:grpSpPr>
          <a:xfrm>
            <a:off x="3771411" y="4077476"/>
            <a:ext cx="3027063" cy="2006168"/>
            <a:chOff x="3832374" y="4077476"/>
            <a:chExt cx="3027063" cy="2006168"/>
          </a:xfrm>
        </p:grpSpPr>
        <p:sp>
          <p:nvSpPr>
            <p:cNvPr id="7" name="Rectangle 6"/>
            <p:cNvSpPr/>
            <p:nvPr/>
          </p:nvSpPr>
          <p:spPr>
            <a:xfrm>
              <a:off x="3832374" y="4415904"/>
              <a:ext cx="3027063" cy="1667740"/>
            </a:xfrm>
            <a:prstGeom prst="rect">
              <a:avLst/>
            </a:prstGeom>
            <a:noFill/>
            <a:ln w="28575" cmpd="sng">
              <a:solidFill>
                <a:srgbClr val="93BE6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115"/>
            </a:p>
          </p:txBody>
        </p:sp>
        <p:sp>
          <p:nvSpPr>
            <p:cNvPr id="2" name="Rectangle 1"/>
            <p:cNvSpPr/>
            <p:nvPr/>
          </p:nvSpPr>
          <p:spPr>
            <a:xfrm>
              <a:off x="4472448" y="4077476"/>
              <a:ext cx="1746914" cy="338428"/>
            </a:xfrm>
            <a:prstGeom prst="rect">
              <a:avLst/>
            </a:prstGeom>
            <a:solidFill>
              <a:srgbClr val="A0C16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/>
                <a:t>Contact us</a:t>
              </a:r>
            </a:p>
          </p:txBody>
        </p:sp>
      </p:grpSp>
      <p:grpSp>
        <p:nvGrpSpPr>
          <p:cNvPr id="15" name="Groupe 14"/>
          <p:cNvGrpSpPr/>
          <p:nvPr/>
        </p:nvGrpSpPr>
        <p:grpSpPr>
          <a:xfrm>
            <a:off x="-5042" y="6590536"/>
            <a:ext cx="10717388" cy="1003358"/>
            <a:chOff x="6109" y="6523630"/>
            <a:chExt cx="10717388" cy="1003358"/>
          </a:xfrm>
        </p:grpSpPr>
        <p:grpSp>
          <p:nvGrpSpPr>
            <p:cNvPr id="8" name="Groupe 7"/>
            <p:cNvGrpSpPr/>
            <p:nvPr/>
          </p:nvGrpSpPr>
          <p:grpSpPr>
            <a:xfrm>
              <a:off x="6109" y="6773023"/>
              <a:ext cx="10717388" cy="753965"/>
              <a:chOff x="-25390" y="6826469"/>
              <a:chExt cx="10717388" cy="753965"/>
            </a:xfrm>
          </p:grpSpPr>
          <p:sp>
            <p:nvSpPr>
              <p:cNvPr id="9" name="Organigramme : Entrée manuelle 5"/>
              <p:cNvSpPr/>
              <p:nvPr/>
            </p:nvSpPr>
            <p:spPr>
              <a:xfrm>
                <a:off x="3605540" y="6826469"/>
                <a:ext cx="3449888" cy="743208"/>
              </a:xfrm>
              <a:custGeom>
                <a:avLst/>
                <a:gdLst>
                  <a:gd name="connsiteX0" fmla="*/ 0 w 10000"/>
                  <a:gd name="connsiteY0" fmla="*/ 200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0 w 10000"/>
                  <a:gd name="connsiteY4" fmla="*/ 2000 h 10000"/>
                  <a:gd name="connsiteX0" fmla="*/ 30 w 10000"/>
                  <a:gd name="connsiteY0" fmla="*/ 1081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30 w 10000"/>
                  <a:gd name="connsiteY4" fmla="*/ 1081 h 10000"/>
                  <a:gd name="connsiteX0" fmla="*/ 30 w 10000"/>
                  <a:gd name="connsiteY0" fmla="*/ 7054 h 15973"/>
                  <a:gd name="connsiteX1" fmla="*/ 10000 w 10000"/>
                  <a:gd name="connsiteY1" fmla="*/ 0 h 15973"/>
                  <a:gd name="connsiteX2" fmla="*/ 10000 w 10000"/>
                  <a:gd name="connsiteY2" fmla="*/ 15973 h 15973"/>
                  <a:gd name="connsiteX3" fmla="*/ 0 w 10000"/>
                  <a:gd name="connsiteY3" fmla="*/ 15973 h 15973"/>
                  <a:gd name="connsiteX4" fmla="*/ 30 w 10000"/>
                  <a:gd name="connsiteY4" fmla="*/ 7054 h 15973"/>
                  <a:gd name="connsiteX0" fmla="*/ 0 w 10000"/>
                  <a:gd name="connsiteY0" fmla="*/ 6595 h 15973"/>
                  <a:gd name="connsiteX1" fmla="*/ 10000 w 10000"/>
                  <a:gd name="connsiteY1" fmla="*/ 0 h 15973"/>
                  <a:gd name="connsiteX2" fmla="*/ 10000 w 10000"/>
                  <a:gd name="connsiteY2" fmla="*/ 15973 h 15973"/>
                  <a:gd name="connsiteX3" fmla="*/ 0 w 10000"/>
                  <a:gd name="connsiteY3" fmla="*/ 15973 h 15973"/>
                  <a:gd name="connsiteX4" fmla="*/ 0 w 10000"/>
                  <a:gd name="connsiteY4" fmla="*/ 6595 h 15973"/>
                  <a:gd name="connsiteX0" fmla="*/ 119 w 10000"/>
                  <a:gd name="connsiteY0" fmla="*/ 6136 h 15973"/>
                  <a:gd name="connsiteX1" fmla="*/ 10000 w 10000"/>
                  <a:gd name="connsiteY1" fmla="*/ 0 h 15973"/>
                  <a:gd name="connsiteX2" fmla="*/ 10000 w 10000"/>
                  <a:gd name="connsiteY2" fmla="*/ 15973 h 15973"/>
                  <a:gd name="connsiteX3" fmla="*/ 0 w 10000"/>
                  <a:gd name="connsiteY3" fmla="*/ 15973 h 15973"/>
                  <a:gd name="connsiteX4" fmla="*/ 119 w 10000"/>
                  <a:gd name="connsiteY4" fmla="*/ 6136 h 15973"/>
                  <a:gd name="connsiteX0" fmla="*/ 8 w 9889"/>
                  <a:gd name="connsiteY0" fmla="*/ 6136 h 16432"/>
                  <a:gd name="connsiteX1" fmla="*/ 9889 w 9889"/>
                  <a:gd name="connsiteY1" fmla="*/ 0 h 16432"/>
                  <a:gd name="connsiteX2" fmla="*/ 9889 w 9889"/>
                  <a:gd name="connsiteY2" fmla="*/ 15973 h 16432"/>
                  <a:gd name="connsiteX3" fmla="*/ 68 w 9889"/>
                  <a:gd name="connsiteY3" fmla="*/ 16432 h 16432"/>
                  <a:gd name="connsiteX4" fmla="*/ 8 w 9889"/>
                  <a:gd name="connsiteY4" fmla="*/ 6136 h 16432"/>
                  <a:gd name="connsiteX0" fmla="*/ 30 w 10022"/>
                  <a:gd name="connsiteY0" fmla="*/ 3734 h 10000"/>
                  <a:gd name="connsiteX1" fmla="*/ 10022 w 10022"/>
                  <a:gd name="connsiteY1" fmla="*/ 0 h 10000"/>
                  <a:gd name="connsiteX2" fmla="*/ 10022 w 10022"/>
                  <a:gd name="connsiteY2" fmla="*/ 9721 h 10000"/>
                  <a:gd name="connsiteX3" fmla="*/ 0 w 10022"/>
                  <a:gd name="connsiteY3" fmla="*/ 10000 h 10000"/>
                  <a:gd name="connsiteX4" fmla="*/ 30 w 10022"/>
                  <a:gd name="connsiteY4" fmla="*/ 3734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22" h="10000">
                    <a:moveTo>
                      <a:pt x="30" y="3734"/>
                    </a:moveTo>
                    <a:lnTo>
                      <a:pt x="10022" y="0"/>
                    </a:lnTo>
                    <a:lnTo>
                      <a:pt x="10022" y="9721"/>
                    </a:lnTo>
                    <a:lnTo>
                      <a:pt x="0" y="10000"/>
                    </a:lnTo>
                    <a:cubicBezTo>
                      <a:pt x="40" y="8005"/>
                      <a:pt x="-10" y="5730"/>
                      <a:pt x="30" y="3734"/>
                    </a:cubicBezTo>
                    <a:close/>
                  </a:path>
                </a:pathLst>
              </a:custGeom>
              <a:solidFill>
                <a:srgbClr val="A0C16A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" name="Organigramme : Entrée manuelle 5"/>
              <p:cNvSpPr/>
              <p:nvPr/>
            </p:nvSpPr>
            <p:spPr>
              <a:xfrm flipH="1">
                <a:off x="7048895" y="6827341"/>
                <a:ext cx="3643103" cy="753093"/>
              </a:xfrm>
              <a:custGeom>
                <a:avLst/>
                <a:gdLst>
                  <a:gd name="connsiteX0" fmla="*/ 0 w 10000"/>
                  <a:gd name="connsiteY0" fmla="*/ 200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0 w 10000"/>
                  <a:gd name="connsiteY4" fmla="*/ 2000 h 10000"/>
                  <a:gd name="connsiteX0" fmla="*/ 30 w 10000"/>
                  <a:gd name="connsiteY0" fmla="*/ 1081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30 w 10000"/>
                  <a:gd name="connsiteY4" fmla="*/ 1081 h 10000"/>
                  <a:gd name="connsiteX0" fmla="*/ 30 w 10000"/>
                  <a:gd name="connsiteY0" fmla="*/ 7054 h 15973"/>
                  <a:gd name="connsiteX1" fmla="*/ 10000 w 10000"/>
                  <a:gd name="connsiteY1" fmla="*/ 0 h 15973"/>
                  <a:gd name="connsiteX2" fmla="*/ 10000 w 10000"/>
                  <a:gd name="connsiteY2" fmla="*/ 15973 h 15973"/>
                  <a:gd name="connsiteX3" fmla="*/ 0 w 10000"/>
                  <a:gd name="connsiteY3" fmla="*/ 15973 h 15973"/>
                  <a:gd name="connsiteX4" fmla="*/ 30 w 10000"/>
                  <a:gd name="connsiteY4" fmla="*/ 7054 h 15973"/>
                  <a:gd name="connsiteX0" fmla="*/ 0 w 10000"/>
                  <a:gd name="connsiteY0" fmla="*/ 6595 h 15973"/>
                  <a:gd name="connsiteX1" fmla="*/ 10000 w 10000"/>
                  <a:gd name="connsiteY1" fmla="*/ 0 h 15973"/>
                  <a:gd name="connsiteX2" fmla="*/ 10000 w 10000"/>
                  <a:gd name="connsiteY2" fmla="*/ 15973 h 15973"/>
                  <a:gd name="connsiteX3" fmla="*/ 0 w 10000"/>
                  <a:gd name="connsiteY3" fmla="*/ 15973 h 15973"/>
                  <a:gd name="connsiteX4" fmla="*/ 0 w 10000"/>
                  <a:gd name="connsiteY4" fmla="*/ 6595 h 15973"/>
                  <a:gd name="connsiteX0" fmla="*/ 119 w 10000"/>
                  <a:gd name="connsiteY0" fmla="*/ 6136 h 15973"/>
                  <a:gd name="connsiteX1" fmla="*/ 10000 w 10000"/>
                  <a:gd name="connsiteY1" fmla="*/ 0 h 15973"/>
                  <a:gd name="connsiteX2" fmla="*/ 10000 w 10000"/>
                  <a:gd name="connsiteY2" fmla="*/ 15973 h 15973"/>
                  <a:gd name="connsiteX3" fmla="*/ 0 w 10000"/>
                  <a:gd name="connsiteY3" fmla="*/ 15973 h 15973"/>
                  <a:gd name="connsiteX4" fmla="*/ 119 w 10000"/>
                  <a:gd name="connsiteY4" fmla="*/ 6136 h 15973"/>
                  <a:gd name="connsiteX0" fmla="*/ 8 w 9889"/>
                  <a:gd name="connsiteY0" fmla="*/ 6136 h 16432"/>
                  <a:gd name="connsiteX1" fmla="*/ 9889 w 9889"/>
                  <a:gd name="connsiteY1" fmla="*/ 0 h 16432"/>
                  <a:gd name="connsiteX2" fmla="*/ 9889 w 9889"/>
                  <a:gd name="connsiteY2" fmla="*/ 15973 h 16432"/>
                  <a:gd name="connsiteX3" fmla="*/ 68 w 9889"/>
                  <a:gd name="connsiteY3" fmla="*/ 16432 h 16432"/>
                  <a:gd name="connsiteX4" fmla="*/ 8 w 9889"/>
                  <a:gd name="connsiteY4" fmla="*/ 6136 h 16432"/>
                  <a:gd name="connsiteX0" fmla="*/ 30 w 10022"/>
                  <a:gd name="connsiteY0" fmla="*/ 3734 h 10000"/>
                  <a:gd name="connsiteX1" fmla="*/ 10022 w 10022"/>
                  <a:gd name="connsiteY1" fmla="*/ 0 h 10000"/>
                  <a:gd name="connsiteX2" fmla="*/ 10022 w 10022"/>
                  <a:gd name="connsiteY2" fmla="*/ 9721 h 10000"/>
                  <a:gd name="connsiteX3" fmla="*/ 0 w 10022"/>
                  <a:gd name="connsiteY3" fmla="*/ 10000 h 10000"/>
                  <a:gd name="connsiteX4" fmla="*/ 30 w 10022"/>
                  <a:gd name="connsiteY4" fmla="*/ 3734 h 10000"/>
                  <a:gd name="connsiteX0" fmla="*/ 30 w 10031"/>
                  <a:gd name="connsiteY0" fmla="*/ 3734 h 10000"/>
                  <a:gd name="connsiteX1" fmla="*/ 10022 w 10031"/>
                  <a:gd name="connsiteY1" fmla="*/ 0 h 10000"/>
                  <a:gd name="connsiteX2" fmla="*/ 10031 w 10031"/>
                  <a:gd name="connsiteY2" fmla="*/ 9588 h 10000"/>
                  <a:gd name="connsiteX3" fmla="*/ 0 w 10031"/>
                  <a:gd name="connsiteY3" fmla="*/ 10000 h 10000"/>
                  <a:gd name="connsiteX4" fmla="*/ 30 w 10031"/>
                  <a:gd name="connsiteY4" fmla="*/ 3734 h 10000"/>
                  <a:gd name="connsiteX0" fmla="*/ 30 w 10040"/>
                  <a:gd name="connsiteY0" fmla="*/ 3867 h 10133"/>
                  <a:gd name="connsiteX1" fmla="*/ 10040 w 10040"/>
                  <a:gd name="connsiteY1" fmla="*/ 0 h 10133"/>
                  <a:gd name="connsiteX2" fmla="*/ 10031 w 10040"/>
                  <a:gd name="connsiteY2" fmla="*/ 9721 h 10133"/>
                  <a:gd name="connsiteX3" fmla="*/ 0 w 10040"/>
                  <a:gd name="connsiteY3" fmla="*/ 10133 h 10133"/>
                  <a:gd name="connsiteX4" fmla="*/ 30 w 10040"/>
                  <a:gd name="connsiteY4" fmla="*/ 3867 h 10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40" h="10133">
                    <a:moveTo>
                      <a:pt x="30" y="3867"/>
                    </a:moveTo>
                    <a:lnTo>
                      <a:pt x="10040" y="0"/>
                    </a:lnTo>
                    <a:cubicBezTo>
                      <a:pt x="10037" y="3240"/>
                      <a:pt x="10034" y="6481"/>
                      <a:pt x="10031" y="9721"/>
                    </a:cubicBezTo>
                    <a:lnTo>
                      <a:pt x="0" y="10133"/>
                    </a:lnTo>
                    <a:cubicBezTo>
                      <a:pt x="40" y="8138"/>
                      <a:pt x="-10" y="5863"/>
                      <a:pt x="30" y="3867"/>
                    </a:cubicBezTo>
                    <a:close/>
                  </a:path>
                </a:pathLst>
              </a:custGeom>
              <a:solidFill>
                <a:srgbClr val="A0C16A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" name="Organigramme : Entrée manuelle 5"/>
              <p:cNvSpPr/>
              <p:nvPr/>
            </p:nvSpPr>
            <p:spPr>
              <a:xfrm flipH="1">
                <a:off x="-25390" y="6830621"/>
                <a:ext cx="3647879" cy="740392"/>
              </a:xfrm>
              <a:custGeom>
                <a:avLst/>
                <a:gdLst>
                  <a:gd name="connsiteX0" fmla="*/ 0 w 10000"/>
                  <a:gd name="connsiteY0" fmla="*/ 200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0 w 10000"/>
                  <a:gd name="connsiteY4" fmla="*/ 2000 h 10000"/>
                  <a:gd name="connsiteX0" fmla="*/ 30 w 10000"/>
                  <a:gd name="connsiteY0" fmla="*/ 1081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30 w 10000"/>
                  <a:gd name="connsiteY4" fmla="*/ 1081 h 10000"/>
                  <a:gd name="connsiteX0" fmla="*/ 30 w 10000"/>
                  <a:gd name="connsiteY0" fmla="*/ 7054 h 15973"/>
                  <a:gd name="connsiteX1" fmla="*/ 10000 w 10000"/>
                  <a:gd name="connsiteY1" fmla="*/ 0 h 15973"/>
                  <a:gd name="connsiteX2" fmla="*/ 10000 w 10000"/>
                  <a:gd name="connsiteY2" fmla="*/ 15973 h 15973"/>
                  <a:gd name="connsiteX3" fmla="*/ 0 w 10000"/>
                  <a:gd name="connsiteY3" fmla="*/ 15973 h 15973"/>
                  <a:gd name="connsiteX4" fmla="*/ 30 w 10000"/>
                  <a:gd name="connsiteY4" fmla="*/ 7054 h 15973"/>
                  <a:gd name="connsiteX0" fmla="*/ 0 w 10000"/>
                  <a:gd name="connsiteY0" fmla="*/ 6595 h 15973"/>
                  <a:gd name="connsiteX1" fmla="*/ 10000 w 10000"/>
                  <a:gd name="connsiteY1" fmla="*/ 0 h 15973"/>
                  <a:gd name="connsiteX2" fmla="*/ 10000 w 10000"/>
                  <a:gd name="connsiteY2" fmla="*/ 15973 h 15973"/>
                  <a:gd name="connsiteX3" fmla="*/ 0 w 10000"/>
                  <a:gd name="connsiteY3" fmla="*/ 15973 h 15973"/>
                  <a:gd name="connsiteX4" fmla="*/ 0 w 10000"/>
                  <a:gd name="connsiteY4" fmla="*/ 6595 h 15973"/>
                  <a:gd name="connsiteX0" fmla="*/ 119 w 10000"/>
                  <a:gd name="connsiteY0" fmla="*/ 6136 h 15973"/>
                  <a:gd name="connsiteX1" fmla="*/ 10000 w 10000"/>
                  <a:gd name="connsiteY1" fmla="*/ 0 h 15973"/>
                  <a:gd name="connsiteX2" fmla="*/ 10000 w 10000"/>
                  <a:gd name="connsiteY2" fmla="*/ 15973 h 15973"/>
                  <a:gd name="connsiteX3" fmla="*/ 0 w 10000"/>
                  <a:gd name="connsiteY3" fmla="*/ 15973 h 15973"/>
                  <a:gd name="connsiteX4" fmla="*/ 119 w 10000"/>
                  <a:gd name="connsiteY4" fmla="*/ 6136 h 15973"/>
                  <a:gd name="connsiteX0" fmla="*/ 8 w 9889"/>
                  <a:gd name="connsiteY0" fmla="*/ 6136 h 16432"/>
                  <a:gd name="connsiteX1" fmla="*/ 9889 w 9889"/>
                  <a:gd name="connsiteY1" fmla="*/ 0 h 16432"/>
                  <a:gd name="connsiteX2" fmla="*/ 9889 w 9889"/>
                  <a:gd name="connsiteY2" fmla="*/ 15973 h 16432"/>
                  <a:gd name="connsiteX3" fmla="*/ 68 w 9889"/>
                  <a:gd name="connsiteY3" fmla="*/ 16432 h 16432"/>
                  <a:gd name="connsiteX4" fmla="*/ 8 w 9889"/>
                  <a:gd name="connsiteY4" fmla="*/ 6136 h 16432"/>
                  <a:gd name="connsiteX0" fmla="*/ 30 w 10022"/>
                  <a:gd name="connsiteY0" fmla="*/ 3734 h 10000"/>
                  <a:gd name="connsiteX1" fmla="*/ 10022 w 10022"/>
                  <a:gd name="connsiteY1" fmla="*/ 0 h 10000"/>
                  <a:gd name="connsiteX2" fmla="*/ 10022 w 10022"/>
                  <a:gd name="connsiteY2" fmla="*/ 9721 h 10000"/>
                  <a:gd name="connsiteX3" fmla="*/ 0 w 10022"/>
                  <a:gd name="connsiteY3" fmla="*/ 10000 h 10000"/>
                  <a:gd name="connsiteX4" fmla="*/ 30 w 10022"/>
                  <a:gd name="connsiteY4" fmla="*/ 3734 h 10000"/>
                  <a:gd name="connsiteX0" fmla="*/ 30 w 10022"/>
                  <a:gd name="connsiteY0" fmla="*/ 3734 h 9785"/>
                  <a:gd name="connsiteX1" fmla="*/ 10022 w 10022"/>
                  <a:gd name="connsiteY1" fmla="*/ 0 h 9785"/>
                  <a:gd name="connsiteX2" fmla="*/ 10022 w 10022"/>
                  <a:gd name="connsiteY2" fmla="*/ 9721 h 9785"/>
                  <a:gd name="connsiteX3" fmla="*/ 0 w 10022"/>
                  <a:gd name="connsiteY3" fmla="*/ 9785 h 9785"/>
                  <a:gd name="connsiteX4" fmla="*/ 30 w 10022"/>
                  <a:gd name="connsiteY4" fmla="*/ 3734 h 9785"/>
                  <a:gd name="connsiteX0" fmla="*/ 9 w 10037"/>
                  <a:gd name="connsiteY0" fmla="*/ 4035 h 10000"/>
                  <a:gd name="connsiteX1" fmla="*/ 10037 w 10037"/>
                  <a:gd name="connsiteY1" fmla="*/ 0 h 10000"/>
                  <a:gd name="connsiteX2" fmla="*/ 10037 w 10037"/>
                  <a:gd name="connsiteY2" fmla="*/ 9935 h 10000"/>
                  <a:gd name="connsiteX3" fmla="*/ 37 w 10037"/>
                  <a:gd name="connsiteY3" fmla="*/ 10000 h 10000"/>
                  <a:gd name="connsiteX4" fmla="*/ 9 w 10037"/>
                  <a:gd name="connsiteY4" fmla="*/ 4035 h 10000"/>
                  <a:gd name="connsiteX0" fmla="*/ 9 w 10037"/>
                  <a:gd name="connsiteY0" fmla="*/ 3854 h 10000"/>
                  <a:gd name="connsiteX1" fmla="*/ 10037 w 10037"/>
                  <a:gd name="connsiteY1" fmla="*/ 0 h 10000"/>
                  <a:gd name="connsiteX2" fmla="*/ 10037 w 10037"/>
                  <a:gd name="connsiteY2" fmla="*/ 9935 h 10000"/>
                  <a:gd name="connsiteX3" fmla="*/ 37 w 10037"/>
                  <a:gd name="connsiteY3" fmla="*/ 10000 h 10000"/>
                  <a:gd name="connsiteX4" fmla="*/ 9 w 10037"/>
                  <a:gd name="connsiteY4" fmla="*/ 3854 h 10000"/>
                  <a:gd name="connsiteX0" fmla="*/ 9 w 10037"/>
                  <a:gd name="connsiteY0" fmla="*/ 3854 h 10181"/>
                  <a:gd name="connsiteX1" fmla="*/ 10037 w 10037"/>
                  <a:gd name="connsiteY1" fmla="*/ 0 h 10181"/>
                  <a:gd name="connsiteX2" fmla="*/ 10037 w 10037"/>
                  <a:gd name="connsiteY2" fmla="*/ 9935 h 10181"/>
                  <a:gd name="connsiteX3" fmla="*/ 37 w 10037"/>
                  <a:gd name="connsiteY3" fmla="*/ 10181 h 10181"/>
                  <a:gd name="connsiteX4" fmla="*/ 9 w 10037"/>
                  <a:gd name="connsiteY4" fmla="*/ 3854 h 10181"/>
                  <a:gd name="connsiteX0" fmla="*/ 13 w 10041"/>
                  <a:gd name="connsiteY0" fmla="*/ 3854 h 10181"/>
                  <a:gd name="connsiteX1" fmla="*/ 10041 w 10041"/>
                  <a:gd name="connsiteY1" fmla="*/ 0 h 10181"/>
                  <a:gd name="connsiteX2" fmla="*/ 10041 w 10041"/>
                  <a:gd name="connsiteY2" fmla="*/ 9935 h 10181"/>
                  <a:gd name="connsiteX3" fmla="*/ 41 w 10041"/>
                  <a:gd name="connsiteY3" fmla="*/ 10181 h 10181"/>
                  <a:gd name="connsiteX4" fmla="*/ 13 w 10041"/>
                  <a:gd name="connsiteY4" fmla="*/ 3854 h 10181"/>
                  <a:gd name="connsiteX0" fmla="*/ 12 w 10040"/>
                  <a:gd name="connsiteY0" fmla="*/ 3854 h 10181"/>
                  <a:gd name="connsiteX1" fmla="*/ 10040 w 10040"/>
                  <a:gd name="connsiteY1" fmla="*/ 0 h 10181"/>
                  <a:gd name="connsiteX2" fmla="*/ 10040 w 10040"/>
                  <a:gd name="connsiteY2" fmla="*/ 9935 h 10181"/>
                  <a:gd name="connsiteX3" fmla="*/ 40 w 10040"/>
                  <a:gd name="connsiteY3" fmla="*/ 10181 h 10181"/>
                  <a:gd name="connsiteX4" fmla="*/ 12 w 10040"/>
                  <a:gd name="connsiteY4" fmla="*/ 3854 h 10181"/>
                  <a:gd name="connsiteX0" fmla="*/ 16 w 10017"/>
                  <a:gd name="connsiteY0" fmla="*/ 3764 h 10181"/>
                  <a:gd name="connsiteX1" fmla="*/ 10017 w 10017"/>
                  <a:gd name="connsiteY1" fmla="*/ 0 h 10181"/>
                  <a:gd name="connsiteX2" fmla="*/ 10017 w 10017"/>
                  <a:gd name="connsiteY2" fmla="*/ 9935 h 10181"/>
                  <a:gd name="connsiteX3" fmla="*/ 17 w 10017"/>
                  <a:gd name="connsiteY3" fmla="*/ 10181 h 10181"/>
                  <a:gd name="connsiteX4" fmla="*/ 16 w 10017"/>
                  <a:gd name="connsiteY4" fmla="*/ 3764 h 10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17" h="10181">
                    <a:moveTo>
                      <a:pt x="16" y="3764"/>
                    </a:moveTo>
                    <a:lnTo>
                      <a:pt x="10017" y="0"/>
                    </a:lnTo>
                    <a:lnTo>
                      <a:pt x="10017" y="9935"/>
                    </a:lnTo>
                    <a:lnTo>
                      <a:pt x="17" y="10181"/>
                    </a:lnTo>
                    <a:cubicBezTo>
                      <a:pt x="30" y="10132"/>
                      <a:pt x="-24" y="5804"/>
                      <a:pt x="16" y="3764"/>
                    </a:cubicBezTo>
                    <a:close/>
                  </a:path>
                </a:pathLst>
              </a:custGeom>
              <a:solidFill>
                <a:srgbClr val="A0C16A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3" name="Rectangle à coins arrondis 12"/>
            <p:cNvSpPr/>
            <p:nvPr/>
          </p:nvSpPr>
          <p:spPr>
            <a:xfrm>
              <a:off x="3819915" y="6523630"/>
              <a:ext cx="3097721" cy="816611"/>
            </a:xfrm>
            <a:prstGeom prst="roundRect">
              <a:avLst>
                <a:gd name="adj" fmla="val 30216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à coins arrondis 13"/>
            <p:cNvSpPr/>
            <p:nvPr/>
          </p:nvSpPr>
          <p:spPr>
            <a:xfrm>
              <a:off x="7280058" y="6741208"/>
              <a:ext cx="726905" cy="657565"/>
            </a:xfrm>
            <a:prstGeom prst="roundRect">
              <a:avLst>
                <a:gd name="adj" fmla="val 15312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21" name="Connecteur droit 20"/>
          <p:cNvCxnSpPr/>
          <p:nvPr/>
        </p:nvCxnSpPr>
        <p:spPr>
          <a:xfrm flipH="1">
            <a:off x="7262949" y="870857"/>
            <a:ext cx="1710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7" name="Groupe 26"/>
          <p:cNvGrpSpPr/>
          <p:nvPr/>
        </p:nvGrpSpPr>
        <p:grpSpPr>
          <a:xfrm>
            <a:off x="7149736" y="-14888"/>
            <a:ext cx="3564000" cy="4839437"/>
            <a:chOff x="7149736" y="-14888"/>
            <a:chExt cx="3564000" cy="4839437"/>
          </a:xfrm>
        </p:grpSpPr>
        <p:sp>
          <p:nvSpPr>
            <p:cNvPr id="17" name="Organigramme : Processus 16"/>
            <p:cNvSpPr/>
            <p:nvPr/>
          </p:nvSpPr>
          <p:spPr>
            <a:xfrm>
              <a:off x="7149736" y="-14888"/>
              <a:ext cx="3564000" cy="4839437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9604 h 10000"/>
                <a:gd name="connsiteX4" fmla="*/ 0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96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C16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2000" tIns="252000" rtlCol="0" anchor="t" anchorCtr="0"/>
            <a:lstStyle/>
            <a:p>
              <a:pPr algn="ctr"/>
              <a:r>
                <a:rPr lang="en-GB" sz="2800" b="1" spc="-150" dirty="0">
                  <a:latin typeface="Century Gothic" panose="020B0502020202020204" pitchFamily="34" charset="0"/>
                </a:rPr>
                <a:t>BE AWARE!</a:t>
              </a:r>
            </a:p>
            <a:p>
              <a:pPr algn="ctr">
                <a:spcBef>
                  <a:spcPts val="600"/>
                </a:spcBef>
              </a:pPr>
              <a:r>
                <a:rPr lang="en-GB" sz="1600" b="1" i="1" dirty="0"/>
                <a:t>Lygodium japonicum</a:t>
              </a:r>
            </a:p>
            <a:p>
              <a:pPr algn="ctr">
                <a:lnSpc>
                  <a:spcPts val="1100"/>
                </a:lnSpc>
              </a:pPr>
              <a:r>
                <a:rPr lang="en-GB" sz="1100" b="1" dirty="0"/>
                <a:t>A threat to the EPPO region</a:t>
              </a:r>
            </a:p>
          </p:txBody>
        </p:sp>
        <p:cxnSp>
          <p:nvCxnSpPr>
            <p:cNvPr id="23" name="Connecteur droit 22"/>
            <p:cNvCxnSpPr>
              <a:cxnSpLocks/>
            </p:cNvCxnSpPr>
            <p:nvPr/>
          </p:nvCxnSpPr>
          <p:spPr>
            <a:xfrm>
              <a:off x="7280058" y="870857"/>
              <a:ext cx="268822" cy="0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25"/>
            <p:cNvCxnSpPr>
              <a:cxnSpLocks/>
            </p:cNvCxnSpPr>
            <p:nvPr/>
          </p:nvCxnSpPr>
          <p:spPr>
            <a:xfrm>
              <a:off x="10321643" y="870857"/>
              <a:ext cx="237499" cy="0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" name="Imag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6088" y="6778966"/>
            <a:ext cx="597939" cy="62575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8166512" y="7112432"/>
            <a:ext cx="21551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Prepared in collaboration </a:t>
            </a:r>
            <a:br>
              <a:rPr lang="en-GB" sz="105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05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EPPO – www.eppo.int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7346088" y="5133109"/>
            <a:ext cx="3086385" cy="695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Your  institution name</a:t>
            </a:r>
          </a:p>
          <a:p>
            <a:pPr algn="ctr"/>
            <a:r>
              <a:rPr lang="en-GB" dirty="0"/>
              <a:t>Logo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406590" y="935509"/>
            <a:ext cx="294306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200" i="1" dirty="0">
                <a:ea typeface="Times New Roman" panose="02020603050405020304" pitchFamily="18" charset="0"/>
              </a:rPr>
              <a:t>L. japonicum </a:t>
            </a:r>
            <a:r>
              <a:rPr lang="en-GB" sz="1200" dirty="0">
                <a:ea typeface="Times New Roman" panose="02020603050405020304" pitchFamily="18" charset="0"/>
              </a:rPr>
              <a:t>is a rhizomatous vine, with a twining rachis climbing to 30 m.  Below-ground rhizomes are creeping, with black to reddish-brown hairs.  Stipes are spaced to 1 cm apart on rhizome.  Stems remain underground, but send up long vine-like indeterminate fronds that have numerous compound pinnae.  Pinnae on </a:t>
            </a:r>
            <a:r>
              <a:rPr lang="en-GB" sz="1200" dirty="0" err="1">
                <a:ea typeface="Times New Roman" panose="02020603050405020304" pitchFamily="18" charset="0"/>
              </a:rPr>
              <a:t>frondlets</a:t>
            </a:r>
            <a:r>
              <a:rPr lang="en-GB" sz="1200" dirty="0">
                <a:ea typeface="Times New Roman" panose="02020603050405020304" pitchFamily="18" charset="0"/>
              </a:rPr>
              <a:t> are triangular to deltoid-shaped, with short stalks, about 3-5 cm long. The mid-ribs (costae) have scattered hairs, and veins and pinnae surfaces are typically </a:t>
            </a:r>
            <a:r>
              <a:rPr lang="en-GB" sz="1200" dirty="0" err="1">
                <a:ea typeface="Times New Roman" panose="02020603050405020304" pitchFamily="18" charset="0"/>
              </a:rPr>
              <a:t>glabrous</a:t>
            </a:r>
            <a:r>
              <a:rPr lang="en-GB" sz="1200" dirty="0">
                <a:ea typeface="Times New Roman" panose="02020603050405020304" pitchFamily="18" charset="0"/>
              </a:rPr>
              <a:t>.  Each pinnule on the pinnae is pinnate to lobed and stalked often with dissected terminal lobes. Pinnules are pubescent below and margins are variously dentate. </a:t>
            </a:r>
            <a:endParaRPr lang="en-GB" sz="1200" dirty="0"/>
          </a:p>
        </p:txBody>
      </p:sp>
      <p:sp>
        <p:nvSpPr>
          <p:cNvPr id="6" name="ZoneTexte 5"/>
          <p:cNvSpPr txBox="1"/>
          <p:nvPr/>
        </p:nvSpPr>
        <p:spPr>
          <a:xfrm>
            <a:off x="3668898" y="935509"/>
            <a:ext cx="313996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200" dirty="0"/>
              <a:t>Because </a:t>
            </a:r>
            <a:r>
              <a:rPr lang="en-IE" sz="1200" i="1" dirty="0"/>
              <a:t>Lygodium japonicum </a:t>
            </a:r>
            <a:r>
              <a:rPr lang="en-IE" sz="1200" dirty="0"/>
              <a:t>has the potential to </a:t>
            </a:r>
            <a:r>
              <a:rPr lang="en-GB" sz="1200" dirty="0"/>
              <a:t>impact the habitats it invades, including native plant species and important ecosystem services, it is important to report any sightings to plant protection authorities. Early detection will allow a rapid implementation of appropriate measures against </a:t>
            </a:r>
            <a:r>
              <a:rPr lang="en-IE" sz="1200" i="1" dirty="0"/>
              <a:t>Lygodium japonicum</a:t>
            </a:r>
            <a:r>
              <a:rPr lang="en-GB" sz="1200" dirty="0"/>
              <a:t>.   </a:t>
            </a:r>
          </a:p>
          <a:p>
            <a:r>
              <a:rPr lang="en-GB" sz="1200" dirty="0"/>
              <a:t> </a:t>
            </a:r>
          </a:p>
          <a:p>
            <a:r>
              <a:rPr lang="en-GB" sz="1200" dirty="0"/>
              <a:t>If you see </a:t>
            </a:r>
            <a:r>
              <a:rPr lang="en-IE" sz="1200" i="1" dirty="0"/>
              <a:t>Lygodium japonicum</a:t>
            </a:r>
            <a:r>
              <a:rPr lang="en-GB" sz="1200" dirty="0"/>
              <a:t>:  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GB" sz="1200" dirty="0"/>
              <a:t>Check the identification of the species with other vine like species.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GB" sz="1200" dirty="0"/>
              <a:t>Whenever possible, take a picture of the plant, record exact location, date and habitat where it was observed.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Contact us.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3998982" y="4773895"/>
            <a:ext cx="2578567" cy="393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Your contact details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24F762E2-501A-4E3D-8193-134193CCB1D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302619" y="1006178"/>
            <a:ext cx="3273954" cy="3545501"/>
          </a:xfrm>
          <a:prstGeom prst="rect">
            <a:avLst/>
          </a:prstGeom>
        </p:spPr>
      </p:pic>
      <p:pic>
        <p:nvPicPr>
          <p:cNvPr id="18" name="Picture 17" descr="A close up of a tree&#10;&#10;Description generated with very high confidence">
            <a:extLst>
              <a:ext uri="{FF2B5EF4-FFF2-40B4-BE49-F238E27FC236}">
                <a16:creationId xmlns:a16="http://schemas.microsoft.com/office/drawing/2014/main" id="{78256CF3-E0B2-46F6-80A1-76F2220785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542" y="4212619"/>
            <a:ext cx="2727655" cy="1831056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E6822875-769B-4963-925D-89203C9EA699}"/>
              </a:ext>
            </a:extLst>
          </p:cNvPr>
          <p:cNvGrpSpPr/>
          <p:nvPr/>
        </p:nvGrpSpPr>
        <p:grpSpPr>
          <a:xfrm>
            <a:off x="3771411" y="6119627"/>
            <a:ext cx="3037455" cy="1342522"/>
            <a:chOff x="3771411" y="6119627"/>
            <a:chExt cx="3037455" cy="1342522"/>
          </a:xfrm>
        </p:grpSpPr>
        <p:sp>
          <p:nvSpPr>
            <p:cNvPr id="31" name="ZoneTexte 27">
              <a:extLst>
                <a:ext uri="{FF2B5EF4-FFF2-40B4-BE49-F238E27FC236}">
                  <a16:creationId xmlns:a16="http://schemas.microsoft.com/office/drawing/2014/main" id="{7012F4A7-4321-4F22-8943-F0C8B087F092}"/>
                </a:ext>
              </a:extLst>
            </p:cNvPr>
            <p:cNvSpPr txBox="1"/>
            <p:nvPr/>
          </p:nvSpPr>
          <p:spPr>
            <a:xfrm>
              <a:off x="3842502" y="6908151"/>
              <a:ext cx="296636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dirty="0"/>
                <a:t>This leaflet has been prepared within the LIFE funded project LIFE15 PRE FR 001 in collaboration with the NERC Centre for Ecology and Hydrology </a:t>
              </a:r>
            </a:p>
          </p:txBody>
        </p:sp>
        <p:pic>
          <p:nvPicPr>
            <p:cNvPr id="34" name="Picture 33" descr="A close up of a sign&#10;&#10;Description generated with very high confidence">
              <a:extLst>
                <a:ext uri="{FF2B5EF4-FFF2-40B4-BE49-F238E27FC236}">
                  <a16:creationId xmlns:a16="http://schemas.microsoft.com/office/drawing/2014/main" id="{5E3770D8-0B64-4D05-AC5D-0FE7070A815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71411" y="6119627"/>
              <a:ext cx="1122027" cy="811247"/>
            </a:xfrm>
            <a:prstGeom prst="rect">
              <a:avLst/>
            </a:prstGeom>
          </p:spPr>
        </p:pic>
        <p:pic>
          <p:nvPicPr>
            <p:cNvPr id="35" name="Picture 34" descr="Afficher l'image d'origine">
              <a:extLst>
                <a:ext uri="{FF2B5EF4-FFF2-40B4-BE49-F238E27FC236}">
                  <a16:creationId xmlns:a16="http://schemas.microsoft.com/office/drawing/2014/main" id="{6FE6228A-32F2-4019-AA2A-17393669FA7C}"/>
                </a:ext>
              </a:extLst>
            </p:cNvPr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8961" y="6333037"/>
              <a:ext cx="1538588" cy="39912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5659D05C-EBAE-460C-AE16-E6209250D0A4}"/>
              </a:ext>
            </a:extLst>
          </p:cNvPr>
          <p:cNvSpPr txBox="1"/>
          <p:nvPr/>
        </p:nvSpPr>
        <p:spPr>
          <a:xfrm>
            <a:off x="440489" y="6058885"/>
            <a:ext cx="263574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Image: Steve Miller, EPPO Global Database</a:t>
            </a:r>
            <a:endParaRPr lang="en-GB" sz="900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D16D441-8B44-4702-B701-9B8EF513B3C0}"/>
              </a:ext>
            </a:extLst>
          </p:cNvPr>
          <p:cNvSpPr txBox="1"/>
          <p:nvPr/>
        </p:nvSpPr>
        <p:spPr>
          <a:xfrm>
            <a:off x="7075776" y="4394192"/>
            <a:ext cx="263574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Image: Kimberly Bohn, EPPO Global Database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895742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" y="272191"/>
            <a:ext cx="10692000" cy="432000"/>
          </a:xfrm>
          <a:prstGeom prst="rect">
            <a:avLst/>
          </a:prstGeom>
          <a:solidFill>
            <a:srgbClr val="A0C16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363538" algn="l"/>
                <a:tab pos="4032250" algn="l"/>
                <a:tab pos="7710488" algn="l"/>
              </a:tabLst>
            </a:pPr>
            <a:r>
              <a:rPr lang="en-GB" b="1" dirty="0"/>
              <a:t>	What is </a:t>
            </a:r>
            <a:r>
              <a:rPr lang="en-GB" b="1" i="1" dirty="0"/>
              <a:t>L. japonicum</a:t>
            </a:r>
            <a:r>
              <a:rPr lang="en-GB" b="1" dirty="0"/>
              <a:t>? </a:t>
            </a:r>
            <a:r>
              <a:rPr lang="en-GB" b="1" i="1" dirty="0"/>
              <a:t>                     </a:t>
            </a:r>
            <a:r>
              <a:rPr lang="en-GB" b="1" dirty="0"/>
              <a:t>What is the problem?	Where is it found?</a:t>
            </a:r>
          </a:p>
        </p:txBody>
      </p:sp>
      <p:grpSp>
        <p:nvGrpSpPr>
          <p:cNvPr id="13" name="Groupe 12"/>
          <p:cNvGrpSpPr/>
          <p:nvPr/>
        </p:nvGrpSpPr>
        <p:grpSpPr>
          <a:xfrm>
            <a:off x="-13651" y="6804963"/>
            <a:ext cx="10717388" cy="753965"/>
            <a:chOff x="-25390" y="6826469"/>
            <a:chExt cx="10717388" cy="753965"/>
          </a:xfrm>
        </p:grpSpPr>
        <p:sp>
          <p:nvSpPr>
            <p:cNvPr id="6" name="Organigramme : Entrée manuelle 5"/>
            <p:cNvSpPr/>
            <p:nvPr/>
          </p:nvSpPr>
          <p:spPr>
            <a:xfrm>
              <a:off x="3605540" y="6826469"/>
              <a:ext cx="3449888" cy="743208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30 w 10000"/>
                <a:gd name="connsiteY0" fmla="*/ 1081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30 w 10000"/>
                <a:gd name="connsiteY4" fmla="*/ 1081 h 10000"/>
                <a:gd name="connsiteX0" fmla="*/ 30 w 10000"/>
                <a:gd name="connsiteY0" fmla="*/ 7054 h 15973"/>
                <a:gd name="connsiteX1" fmla="*/ 10000 w 10000"/>
                <a:gd name="connsiteY1" fmla="*/ 0 h 15973"/>
                <a:gd name="connsiteX2" fmla="*/ 10000 w 10000"/>
                <a:gd name="connsiteY2" fmla="*/ 15973 h 15973"/>
                <a:gd name="connsiteX3" fmla="*/ 0 w 10000"/>
                <a:gd name="connsiteY3" fmla="*/ 15973 h 15973"/>
                <a:gd name="connsiteX4" fmla="*/ 30 w 10000"/>
                <a:gd name="connsiteY4" fmla="*/ 7054 h 15973"/>
                <a:gd name="connsiteX0" fmla="*/ 0 w 10000"/>
                <a:gd name="connsiteY0" fmla="*/ 6595 h 15973"/>
                <a:gd name="connsiteX1" fmla="*/ 10000 w 10000"/>
                <a:gd name="connsiteY1" fmla="*/ 0 h 15973"/>
                <a:gd name="connsiteX2" fmla="*/ 10000 w 10000"/>
                <a:gd name="connsiteY2" fmla="*/ 15973 h 15973"/>
                <a:gd name="connsiteX3" fmla="*/ 0 w 10000"/>
                <a:gd name="connsiteY3" fmla="*/ 15973 h 15973"/>
                <a:gd name="connsiteX4" fmla="*/ 0 w 10000"/>
                <a:gd name="connsiteY4" fmla="*/ 6595 h 15973"/>
                <a:gd name="connsiteX0" fmla="*/ 119 w 10000"/>
                <a:gd name="connsiteY0" fmla="*/ 6136 h 15973"/>
                <a:gd name="connsiteX1" fmla="*/ 10000 w 10000"/>
                <a:gd name="connsiteY1" fmla="*/ 0 h 15973"/>
                <a:gd name="connsiteX2" fmla="*/ 10000 w 10000"/>
                <a:gd name="connsiteY2" fmla="*/ 15973 h 15973"/>
                <a:gd name="connsiteX3" fmla="*/ 0 w 10000"/>
                <a:gd name="connsiteY3" fmla="*/ 15973 h 15973"/>
                <a:gd name="connsiteX4" fmla="*/ 119 w 10000"/>
                <a:gd name="connsiteY4" fmla="*/ 6136 h 15973"/>
                <a:gd name="connsiteX0" fmla="*/ 8 w 9889"/>
                <a:gd name="connsiteY0" fmla="*/ 6136 h 16432"/>
                <a:gd name="connsiteX1" fmla="*/ 9889 w 9889"/>
                <a:gd name="connsiteY1" fmla="*/ 0 h 16432"/>
                <a:gd name="connsiteX2" fmla="*/ 9889 w 9889"/>
                <a:gd name="connsiteY2" fmla="*/ 15973 h 16432"/>
                <a:gd name="connsiteX3" fmla="*/ 68 w 9889"/>
                <a:gd name="connsiteY3" fmla="*/ 16432 h 16432"/>
                <a:gd name="connsiteX4" fmla="*/ 8 w 9889"/>
                <a:gd name="connsiteY4" fmla="*/ 6136 h 16432"/>
                <a:gd name="connsiteX0" fmla="*/ 30 w 10022"/>
                <a:gd name="connsiteY0" fmla="*/ 3734 h 10000"/>
                <a:gd name="connsiteX1" fmla="*/ 10022 w 10022"/>
                <a:gd name="connsiteY1" fmla="*/ 0 h 10000"/>
                <a:gd name="connsiteX2" fmla="*/ 10022 w 10022"/>
                <a:gd name="connsiteY2" fmla="*/ 9721 h 10000"/>
                <a:gd name="connsiteX3" fmla="*/ 0 w 10022"/>
                <a:gd name="connsiteY3" fmla="*/ 10000 h 10000"/>
                <a:gd name="connsiteX4" fmla="*/ 30 w 10022"/>
                <a:gd name="connsiteY4" fmla="*/ 3734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22" h="10000">
                  <a:moveTo>
                    <a:pt x="30" y="3734"/>
                  </a:moveTo>
                  <a:lnTo>
                    <a:pt x="10022" y="0"/>
                  </a:lnTo>
                  <a:lnTo>
                    <a:pt x="10022" y="9721"/>
                  </a:lnTo>
                  <a:lnTo>
                    <a:pt x="0" y="10000"/>
                  </a:lnTo>
                  <a:cubicBezTo>
                    <a:pt x="40" y="8005"/>
                    <a:pt x="-10" y="5730"/>
                    <a:pt x="30" y="3734"/>
                  </a:cubicBezTo>
                  <a:close/>
                </a:path>
              </a:pathLst>
            </a:custGeom>
            <a:solidFill>
              <a:srgbClr val="A0C16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rganigramme : Entrée manuelle 5"/>
            <p:cNvSpPr/>
            <p:nvPr/>
          </p:nvSpPr>
          <p:spPr>
            <a:xfrm flipH="1">
              <a:off x="7048895" y="6827341"/>
              <a:ext cx="3643103" cy="753093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30 w 10000"/>
                <a:gd name="connsiteY0" fmla="*/ 1081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30 w 10000"/>
                <a:gd name="connsiteY4" fmla="*/ 1081 h 10000"/>
                <a:gd name="connsiteX0" fmla="*/ 30 w 10000"/>
                <a:gd name="connsiteY0" fmla="*/ 7054 h 15973"/>
                <a:gd name="connsiteX1" fmla="*/ 10000 w 10000"/>
                <a:gd name="connsiteY1" fmla="*/ 0 h 15973"/>
                <a:gd name="connsiteX2" fmla="*/ 10000 w 10000"/>
                <a:gd name="connsiteY2" fmla="*/ 15973 h 15973"/>
                <a:gd name="connsiteX3" fmla="*/ 0 w 10000"/>
                <a:gd name="connsiteY3" fmla="*/ 15973 h 15973"/>
                <a:gd name="connsiteX4" fmla="*/ 30 w 10000"/>
                <a:gd name="connsiteY4" fmla="*/ 7054 h 15973"/>
                <a:gd name="connsiteX0" fmla="*/ 0 w 10000"/>
                <a:gd name="connsiteY0" fmla="*/ 6595 h 15973"/>
                <a:gd name="connsiteX1" fmla="*/ 10000 w 10000"/>
                <a:gd name="connsiteY1" fmla="*/ 0 h 15973"/>
                <a:gd name="connsiteX2" fmla="*/ 10000 w 10000"/>
                <a:gd name="connsiteY2" fmla="*/ 15973 h 15973"/>
                <a:gd name="connsiteX3" fmla="*/ 0 w 10000"/>
                <a:gd name="connsiteY3" fmla="*/ 15973 h 15973"/>
                <a:gd name="connsiteX4" fmla="*/ 0 w 10000"/>
                <a:gd name="connsiteY4" fmla="*/ 6595 h 15973"/>
                <a:gd name="connsiteX0" fmla="*/ 119 w 10000"/>
                <a:gd name="connsiteY0" fmla="*/ 6136 h 15973"/>
                <a:gd name="connsiteX1" fmla="*/ 10000 w 10000"/>
                <a:gd name="connsiteY1" fmla="*/ 0 h 15973"/>
                <a:gd name="connsiteX2" fmla="*/ 10000 w 10000"/>
                <a:gd name="connsiteY2" fmla="*/ 15973 h 15973"/>
                <a:gd name="connsiteX3" fmla="*/ 0 w 10000"/>
                <a:gd name="connsiteY3" fmla="*/ 15973 h 15973"/>
                <a:gd name="connsiteX4" fmla="*/ 119 w 10000"/>
                <a:gd name="connsiteY4" fmla="*/ 6136 h 15973"/>
                <a:gd name="connsiteX0" fmla="*/ 8 w 9889"/>
                <a:gd name="connsiteY0" fmla="*/ 6136 h 16432"/>
                <a:gd name="connsiteX1" fmla="*/ 9889 w 9889"/>
                <a:gd name="connsiteY1" fmla="*/ 0 h 16432"/>
                <a:gd name="connsiteX2" fmla="*/ 9889 w 9889"/>
                <a:gd name="connsiteY2" fmla="*/ 15973 h 16432"/>
                <a:gd name="connsiteX3" fmla="*/ 68 w 9889"/>
                <a:gd name="connsiteY3" fmla="*/ 16432 h 16432"/>
                <a:gd name="connsiteX4" fmla="*/ 8 w 9889"/>
                <a:gd name="connsiteY4" fmla="*/ 6136 h 16432"/>
                <a:gd name="connsiteX0" fmla="*/ 30 w 10022"/>
                <a:gd name="connsiteY0" fmla="*/ 3734 h 10000"/>
                <a:gd name="connsiteX1" fmla="*/ 10022 w 10022"/>
                <a:gd name="connsiteY1" fmla="*/ 0 h 10000"/>
                <a:gd name="connsiteX2" fmla="*/ 10022 w 10022"/>
                <a:gd name="connsiteY2" fmla="*/ 9721 h 10000"/>
                <a:gd name="connsiteX3" fmla="*/ 0 w 10022"/>
                <a:gd name="connsiteY3" fmla="*/ 10000 h 10000"/>
                <a:gd name="connsiteX4" fmla="*/ 30 w 10022"/>
                <a:gd name="connsiteY4" fmla="*/ 3734 h 10000"/>
                <a:gd name="connsiteX0" fmla="*/ 30 w 10031"/>
                <a:gd name="connsiteY0" fmla="*/ 3734 h 10000"/>
                <a:gd name="connsiteX1" fmla="*/ 10022 w 10031"/>
                <a:gd name="connsiteY1" fmla="*/ 0 h 10000"/>
                <a:gd name="connsiteX2" fmla="*/ 10031 w 10031"/>
                <a:gd name="connsiteY2" fmla="*/ 9588 h 10000"/>
                <a:gd name="connsiteX3" fmla="*/ 0 w 10031"/>
                <a:gd name="connsiteY3" fmla="*/ 10000 h 10000"/>
                <a:gd name="connsiteX4" fmla="*/ 30 w 10031"/>
                <a:gd name="connsiteY4" fmla="*/ 3734 h 10000"/>
                <a:gd name="connsiteX0" fmla="*/ 30 w 10040"/>
                <a:gd name="connsiteY0" fmla="*/ 3867 h 10133"/>
                <a:gd name="connsiteX1" fmla="*/ 10040 w 10040"/>
                <a:gd name="connsiteY1" fmla="*/ 0 h 10133"/>
                <a:gd name="connsiteX2" fmla="*/ 10031 w 10040"/>
                <a:gd name="connsiteY2" fmla="*/ 9721 h 10133"/>
                <a:gd name="connsiteX3" fmla="*/ 0 w 10040"/>
                <a:gd name="connsiteY3" fmla="*/ 10133 h 10133"/>
                <a:gd name="connsiteX4" fmla="*/ 30 w 10040"/>
                <a:gd name="connsiteY4" fmla="*/ 3867 h 10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40" h="10133">
                  <a:moveTo>
                    <a:pt x="30" y="3867"/>
                  </a:moveTo>
                  <a:lnTo>
                    <a:pt x="10040" y="0"/>
                  </a:lnTo>
                  <a:cubicBezTo>
                    <a:pt x="10037" y="3240"/>
                    <a:pt x="10034" y="6481"/>
                    <a:pt x="10031" y="9721"/>
                  </a:cubicBezTo>
                  <a:lnTo>
                    <a:pt x="0" y="10133"/>
                  </a:lnTo>
                  <a:cubicBezTo>
                    <a:pt x="40" y="8138"/>
                    <a:pt x="-10" y="5863"/>
                    <a:pt x="30" y="3867"/>
                  </a:cubicBezTo>
                  <a:close/>
                </a:path>
              </a:pathLst>
            </a:custGeom>
            <a:solidFill>
              <a:srgbClr val="A0C16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rganigramme : Entrée manuelle 5"/>
            <p:cNvSpPr/>
            <p:nvPr/>
          </p:nvSpPr>
          <p:spPr>
            <a:xfrm flipH="1">
              <a:off x="-25390" y="6830621"/>
              <a:ext cx="3647879" cy="740392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30 w 10000"/>
                <a:gd name="connsiteY0" fmla="*/ 1081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30 w 10000"/>
                <a:gd name="connsiteY4" fmla="*/ 1081 h 10000"/>
                <a:gd name="connsiteX0" fmla="*/ 30 w 10000"/>
                <a:gd name="connsiteY0" fmla="*/ 7054 h 15973"/>
                <a:gd name="connsiteX1" fmla="*/ 10000 w 10000"/>
                <a:gd name="connsiteY1" fmla="*/ 0 h 15973"/>
                <a:gd name="connsiteX2" fmla="*/ 10000 w 10000"/>
                <a:gd name="connsiteY2" fmla="*/ 15973 h 15973"/>
                <a:gd name="connsiteX3" fmla="*/ 0 w 10000"/>
                <a:gd name="connsiteY3" fmla="*/ 15973 h 15973"/>
                <a:gd name="connsiteX4" fmla="*/ 30 w 10000"/>
                <a:gd name="connsiteY4" fmla="*/ 7054 h 15973"/>
                <a:gd name="connsiteX0" fmla="*/ 0 w 10000"/>
                <a:gd name="connsiteY0" fmla="*/ 6595 h 15973"/>
                <a:gd name="connsiteX1" fmla="*/ 10000 w 10000"/>
                <a:gd name="connsiteY1" fmla="*/ 0 h 15973"/>
                <a:gd name="connsiteX2" fmla="*/ 10000 w 10000"/>
                <a:gd name="connsiteY2" fmla="*/ 15973 h 15973"/>
                <a:gd name="connsiteX3" fmla="*/ 0 w 10000"/>
                <a:gd name="connsiteY3" fmla="*/ 15973 h 15973"/>
                <a:gd name="connsiteX4" fmla="*/ 0 w 10000"/>
                <a:gd name="connsiteY4" fmla="*/ 6595 h 15973"/>
                <a:gd name="connsiteX0" fmla="*/ 119 w 10000"/>
                <a:gd name="connsiteY0" fmla="*/ 6136 h 15973"/>
                <a:gd name="connsiteX1" fmla="*/ 10000 w 10000"/>
                <a:gd name="connsiteY1" fmla="*/ 0 h 15973"/>
                <a:gd name="connsiteX2" fmla="*/ 10000 w 10000"/>
                <a:gd name="connsiteY2" fmla="*/ 15973 h 15973"/>
                <a:gd name="connsiteX3" fmla="*/ 0 w 10000"/>
                <a:gd name="connsiteY3" fmla="*/ 15973 h 15973"/>
                <a:gd name="connsiteX4" fmla="*/ 119 w 10000"/>
                <a:gd name="connsiteY4" fmla="*/ 6136 h 15973"/>
                <a:gd name="connsiteX0" fmla="*/ 8 w 9889"/>
                <a:gd name="connsiteY0" fmla="*/ 6136 h 16432"/>
                <a:gd name="connsiteX1" fmla="*/ 9889 w 9889"/>
                <a:gd name="connsiteY1" fmla="*/ 0 h 16432"/>
                <a:gd name="connsiteX2" fmla="*/ 9889 w 9889"/>
                <a:gd name="connsiteY2" fmla="*/ 15973 h 16432"/>
                <a:gd name="connsiteX3" fmla="*/ 68 w 9889"/>
                <a:gd name="connsiteY3" fmla="*/ 16432 h 16432"/>
                <a:gd name="connsiteX4" fmla="*/ 8 w 9889"/>
                <a:gd name="connsiteY4" fmla="*/ 6136 h 16432"/>
                <a:gd name="connsiteX0" fmla="*/ 30 w 10022"/>
                <a:gd name="connsiteY0" fmla="*/ 3734 h 10000"/>
                <a:gd name="connsiteX1" fmla="*/ 10022 w 10022"/>
                <a:gd name="connsiteY1" fmla="*/ 0 h 10000"/>
                <a:gd name="connsiteX2" fmla="*/ 10022 w 10022"/>
                <a:gd name="connsiteY2" fmla="*/ 9721 h 10000"/>
                <a:gd name="connsiteX3" fmla="*/ 0 w 10022"/>
                <a:gd name="connsiteY3" fmla="*/ 10000 h 10000"/>
                <a:gd name="connsiteX4" fmla="*/ 30 w 10022"/>
                <a:gd name="connsiteY4" fmla="*/ 3734 h 10000"/>
                <a:gd name="connsiteX0" fmla="*/ 30 w 10022"/>
                <a:gd name="connsiteY0" fmla="*/ 3734 h 9785"/>
                <a:gd name="connsiteX1" fmla="*/ 10022 w 10022"/>
                <a:gd name="connsiteY1" fmla="*/ 0 h 9785"/>
                <a:gd name="connsiteX2" fmla="*/ 10022 w 10022"/>
                <a:gd name="connsiteY2" fmla="*/ 9721 h 9785"/>
                <a:gd name="connsiteX3" fmla="*/ 0 w 10022"/>
                <a:gd name="connsiteY3" fmla="*/ 9785 h 9785"/>
                <a:gd name="connsiteX4" fmla="*/ 30 w 10022"/>
                <a:gd name="connsiteY4" fmla="*/ 3734 h 9785"/>
                <a:gd name="connsiteX0" fmla="*/ 9 w 10037"/>
                <a:gd name="connsiteY0" fmla="*/ 4035 h 10000"/>
                <a:gd name="connsiteX1" fmla="*/ 10037 w 10037"/>
                <a:gd name="connsiteY1" fmla="*/ 0 h 10000"/>
                <a:gd name="connsiteX2" fmla="*/ 10037 w 10037"/>
                <a:gd name="connsiteY2" fmla="*/ 9935 h 10000"/>
                <a:gd name="connsiteX3" fmla="*/ 37 w 10037"/>
                <a:gd name="connsiteY3" fmla="*/ 10000 h 10000"/>
                <a:gd name="connsiteX4" fmla="*/ 9 w 10037"/>
                <a:gd name="connsiteY4" fmla="*/ 4035 h 10000"/>
                <a:gd name="connsiteX0" fmla="*/ 9 w 10037"/>
                <a:gd name="connsiteY0" fmla="*/ 3854 h 10000"/>
                <a:gd name="connsiteX1" fmla="*/ 10037 w 10037"/>
                <a:gd name="connsiteY1" fmla="*/ 0 h 10000"/>
                <a:gd name="connsiteX2" fmla="*/ 10037 w 10037"/>
                <a:gd name="connsiteY2" fmla="*/ 9935 h 10000"/>
                <a:gd name="connsiteX3" fmla="*/ 37 w 10037"/>
                <a:gd name="connsiteY3" fmla="*/ 10000 h 10000"/>
                <a:gd name="connsiteX4" fmla="*/ 9 w 10037"/>
                <a:gd name="connsiteY4" fmla="*/ 3854 h 10000"/>
                <a:gd name="connsiteX0" fmla="*/ 9 w 10037"/>
                <a:gd name="connsiteY0" fmla="*/ 3854 h 10181"/>
                <a:gd name="connsiteX1" fmla="*/ 10037 w 10037"/>
                <a:gd name="connsiteY1" fmla="*/ 0 h 10181"/>
                <a:gd name="connsiteX2" fmla="*/ 10037 w 10037"/>
                <a:gd name="connsiteY2" fmla="*/ 9935 h 10181"/>
                <a:gd name="connsiteX3" fmla="*/ 37 w 10037"/>
                <a:gd name="connsiteY3" fmla="*/ 10181 h 10181"/>
                <a:gd name="connsiteX4" fmla="*/ 9 w 10037"/>
                <a:gd name="connsiteY4" fmla="*/ 3854 h 10181"/>
                <a:gd name="connsiteX0" fmla="*/ 13 w 10041"/>
                <a:gd name="connsiteY0" fmla="*/ 3854 h 10181"/>
                <a:gd name="connsiteX1" fmla="*/ 10041 w 10041"/>
                <a:gd name="connsiteY1" fmla="*/ 0 h 10181"/>
                <a:gd name="connsiteX2" fmla="*/ 10041 w 10041"/>
                <a:gd name="connsiteY2" fmla="*/ 9935 h 10181"/>
                <a:gd name="connsiteX3" fmla="*/ 41 w 10041"/>
                <a:gd name="connsiteY3" fmla="*/ 10181 h 10181"/>
                <a:gd name="connsiteX4" fmla="*/ 13 w 10041"/>
                <a:gd name="connsiteY4" fmla="*/ 3854 h 10181"/>
                <a:gd name="connsiteX0" fmla="*/ 12 w 10040"/>
                <a:gd name="connsiteY0" fmla="*/ 3854 h 10181"/>
                <a:gd name="connsiteX1" fmla="*/ 10040 w 10040"/>
                <a:gd name="connsiteY1" fmla="*/ 0 h 10181"/>
                <a:gd name="connsiteX2" fmla="*/ 10040 w 10040"/>
                <a:gd name="connsiteY2" fmla="*/ 9935 h 10181"/>
                <a:gd name="connsiteX3" fmla="*/ 40 w 10040"/>
                <a:gd name="connsiteY3" fmla="*/ 10181 h 10181"/>
                <a:gd name="connsiteX4" fmla="*/ 12 w 10040"/>
                <a:gd name="connsiteY4" fmla="*/ 3854 h 10181"/>
                <a:gd name="connsiteX0" fmla="*/ 16 w 10017"/>
                <a:gd name="connsiteY0" fmla="*/ 3764 h 10181"/>
                <a:gd name="connsiteX1" fmla="*/ 10017 w 10017"/>
                <a:gd name="connsiteY1" fmla="*/ 0 h 10181"/>
                <a:gd name="connsiteX2" fmla="*/ 10017 w 10017"/>
                <a:gd name="connsiteY2" fmla="*/ 9935 h 10181"/>
                <a:gd name="connsiteX3" fmla="*/ 17 w 10017"/>
                <a:gd name="connsiteY3" fmla="*/ 10181 h 10181"/>
                <a:gd name="connsiteX4" fmla="*/ 16 w 10017"/>
                <a:gd name="connsiteY4" fmla="*/ 3764 h 10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17" h="10181">
                  <a:moveTo>
                    <a:pt x="16" y="3764"/>
                  </a:moveTo>
                  <a:lnTo>
                    <a:pt x="10017" y="0"/>
                  </a:lnTo>
                  <a:lnTo>
                    <a:pt x="10017" y="9935"/>
                  </a:lnTo>
                  <a:lnTo>
                    <a:pt x="17" y="10181"/>
                  </a:lnTo>
                  <a:cubicBezTo>
                    <a:pt x="30" y="10132"/>
                    <a:pt x="-24" y="5804"/>
                    <a:pt x="16" y="3764"/>
                  </a:cubicBezTo>
                  <a:close/>
                </a:path>
              </a:pathLst>
            </a:custGeom>
            <a:solidFill>
              <a:srgbClr val="A0C16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ZoneTexte 1"/>
          <p:cNvSpPr txBox="1"/>
          <p:nvPr/>
        </p:nvSpPr>
        <p:spPr>
          <a:xfrm>
            <a:off x="362239" y="1070264"/>
            <a:ext cx="288280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i="1" dirty="0"/>
              <a:t>Lygodium japonicum </a:t>
            </a:r>
            <a:r>
              <a:rPr lang="en-US" sz="1200" dirty="0"/>
              <a:t>is a </a:t>
            </a:r>
            <a:r>
              <a:rPr lang="en-GB" sz="1200" dirty="0"/>
              <a:t>b</a:t>
            </a:r>
            <a:r>
              <a:rPr lang="en-GB" sz="1200" dirty="0">
                <a:ea typeface="Calibri" panose="020F0502020204030204" pitchFamily="34" charset="0"/>
              </a:rPr>
              <a:t>roadleaved, herbaceous perennial climbing fern native to Asia. </a:t>
            </a:r>
            <a:r>
              <a:rPr lang="en-GB" sz="1200" i="1" dirty="0">
                <a:ea typeface="Calibri" panose="020F0502020204030204" pitchFamily="34" charset="0"/>
              </a:rPr>
              <a:t>Lygodium japonicum</a:t>
            </a:r>
            <a:r>
              <a:rPr lang="en-GB" sz="1200" dirty="0">
                <a:ea typeface="Calibri" panose="020F0502020204030204" pitchFamily="34" charset="0"/>
              </a:rPr>
              <a:t> is a true fern that reproduces by spores (</a:t>
            </a:r>
            <a:r>
              <a:rPr lang="en-GB" sz="1200" dirty="0" err="1">
                <a:ea typeface="Calibri" panose="020F0502020204030204" pitchFamily="34" charset="0"/>
              </a:rPr>
              <a:t>homosporous</a:t>
            </a:r>
            <a:r>
              <a:rPr lang="en-GB" sz="1200" dirty="0">
                <a:ea typeface="Calibri" panose="020F0502020204030204" pitchFamily="34" charset="0"/>
              </a:rPr>
              <a:t> fern), which then germinate and develop through gametophyte and sporophyte stages.</a:t>
            </a:r>
          </a:p>
          <a:p>
            <a:pPr algn="just"/>
            <a:r>
              <a:rPr lang="en-GB" sz="1200" dirty="0"/>
              <a:t> </a:t>
            </a:r>
          </a:p>
          <a:p>
            <a:pPr algn="just"/>
            <a:r>
              <a:rPr lang="en-GB" sz="1200" dirty="0"/>
              <a:t>As </a:t>
            </a:r>
            <a:r>
              <a:rPr lang="en-US" sz="1200" i="1" dirty="0"/>
              <a:t>Lygodium japonicum </a:t>
            </a:r>
            <a:r>
              <a:rPr lang="en-GB" sz="1200" dirty="0"/>
              <a:t>is considered to be a threat to native biodiversity, its appearance in new areas should be reported immediately to us.  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3785371" y="1070264"/>
            <a:ext cx="30830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200" dirty="0">
                <a:ea typeface="AdvEPSTIM"/>
              </a:rPr>
              <a:t>The pathway plants for planting is considered the main entry pathway into the EPPO region.</a:t>
            </a:r>
          </a:p>
          <a:p>
            <a:pPr algn="just"/>
            <a:endParaRPr lang="en-GB" sz="1200" dirty="0">
              <a:ea typeface="AdvEPSTIM"/>
            </a:endParaRPr>
          </a:p>
          <a:p>
            <a:pPr algn="just"/>
            <a:r>
              <a:rPr lang="en-GB" sz="1200" dirty="0">
                <a:ea typeface="Calibri" panose="020F0502020204030204" pitchFamily="34" charset="0"/>
              </a:rPr>
              <a:t>In North America, </a:t>
            </a:r>
            <a:r>
              <a:rPr lang="en-GB" sz="1200" i="1" dirty="0">
                <a:ea typeface="Calibri" panose="020F0502020204030204" pitchFamily="34" charset="0"/>
              </a:rPr>
              <a:t>L. japonicum</a:t>
            </a:r>
            <a:r>
              <a:rPr lang="en-GB" sz="1200" dirty="0">
                <a:ea typeface="Calibri" panose="020F0502020204030204" pitchFamily="34" charset="0"/>
              </a:rPr>
              <a:t> was introduced as an ornamental plant. In the Netherlands gametophytes have been detected in growing media of bonsai plants imported from China. </a:t>
            </a:r>
            <a:r>
              <a:rPr lang="en-GB" sz="1200" i="1" dirty="0">
                <a:ea typeface="Calibri" panose="020F0502020204030204" pitchFamily="34" charset="0"/>
              </a:rPr>
              <a:t>L. japonicum</a:t>
            </a:r>
            <a:r>
              <a:rPr lang="en-GB" sz="1200" dirty="0">
                <a:ea typeface="Calibri" panose="020F0502020204030204" pitchFamily="34" charset="0"/>
              </a:rPr>
              <a:t> can grow in sun or shade, damp, disturbed or undisturbed areas in the US. It can grow so dense that it forms a living ‘wall’, leading to the elimination of seedlings and other native vegetation.  </a:t>
            </a:r>
          </a:p>
          <a:p>
            <a:pPr algn="just"/>
            <a:endParaRPr lang="en-GB" sz="1200" dirty="0">
              <a:ea typeface="Calibri" panose="020F0502020204030204" pitchFamily="34" charset="0"/>
            </a:endParaRPr>
          </a:p>
          <a:p>
            <a:pPr algn="just"/>
            <a:r>
              <a:rPr lang="en-GB" sz="1200" dirty="0">
                <a:ea typeface="Calibri" panose="020F0502020204030204" pitchFamily="34" charset="0"/>
              </a:rPr>
              <a:t>The species has been shown to reduce native plant species richness and diversity.  </a:t>
            </a:r>
            <a:endParaRPr lang="en-GB" sz="1200" dirty="0"/>
          </a:p>
        </p:txBody>
      </p:sp>
      <p:sp>
        <p:nvSpPr>
          <p:cNvPr id="4" name="ZoneTexte 3"/>
          <p:cNvSpPr txBox="1"/>
          <p:nvPr/>
        </p:nvSpPr>
        <p:spPr>
          <a:xfrm>
            <a:off x="7408718" y="1063707"/>
            <a:ext cx="2971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/>
              <a:t>The species is currently absent from the natural environment in the EPPO region. </a:t>
            </a:r>
          </a:p>
          <a:p>
            <a:pPr algn="just"/>
            <a:endParaRPr lang="en-US" sz="1200" dirty="0"/>
          </a:p>
          <a:p>
            <a:pPr algn="just"/>
            <a:r>
              <a:rPr lang="en-US" sz="1200" dirty="0"/>
              <a:t>In its invasive range, in particular in North America, </a:t>
            </a:r>
            <a:r>
              <a:rPr lang="en-GB" sz="1200" dirty="0">
                <a:ea typeface="Calibri" panose="020F0502020204030204" pitchFamily="34" charset="0"/>
              </a:rPr>
              <a:t>it invades a diverse range of habitats including habitats floodplain forests, swamps, marshes, river and stream banks and upland woodlands.  </a:t>
            </a:r>
            <a:endParaRPr lang="en-GB" sz="1200" dirty="0"/>
          </a:p>
        </p:txBody>
      </p:sp>
      <p:sp>
        <p:nvSpPr>
          <p:cNvPr id="14" name="ZoneTexte 3">
            <a:extLst>
              <a:ext uri="{FF2B5EF4-FFF2-40B4-BE49-F238E27FC236}">
                <a16:creationId xmlns:a16="http://schemas.microsoft.com/office/drawing/2014/main" id="{4C22C442-CFBE-48DE-AF67-B7E709B0C359}"/>
              </a:ext>
            </a:extLst>
          </p:cNvPr>
          <p:cNvSpPr txBox="1"/>
          <p:nvPr/>
        </p:nvSpPr>
        <p:spPr>
          <a:xfrm>
            <a:off x="7461520" y="4802446"/>
            <a:ext cx="2971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200" dirty="0">
                <a:ea typeface="Calibri" panose="020F0502020204030204" pitchFamily="34" charset="0"/>
              </a:rPr>
              <a:t>Above-ground foliage of</a:t>
            </a:r>
            <a:r>
              <a:rPr lang="en-GB" sz="1200" i="1" dirty="0">
                <a:ea typeface="Calibri" panose="020F0502020204030204" pitchFamily="34" charset="0"/>
              </a:rPr>
              <a:t> L. japonicum </a:t>
            </a:r>
            <a:r>
              <a:rPr lang="en-GB" sz="1200" dirty="0">
                <a:ea typeface="Calibri" panose="020F0502020204030204" pitchFamily="34" charset="0"/>
              </a:rPr>
              <a:t>dies back after frost and temperatures at or near 0° C however belowground root and rhizomes will remain dormant through winter and </a:t>
            </a:r>
            <a:r>
              <a:rPr lang="en-GB" sz="1200" dirty="0" err="1">
                <a:ea typeface="Calibri" panose="020F0502020204030204" pitchFamily="34" charset="0"/>
              </a:rPr>
              <a:t>resprout</a:t>
            </a:r>
            <a:r>
              <a:rPr lang="en-GB" sz="1200" dirty="0">
                <a:ea typeface="Calibri" panose="020F0502020204030204" pitchFamily="34" charset="0"/>
              </a:rPr>
              <a:t> when temperatures reach at least 18 °C. </a:t>
            </a:r>
          </a:p>
          <a:p>
            <a:pPr algn="just"/>
            <a:endParaRPr lang="en-GB" sz="1200" dirty="0"/>
          </a:p>
          <a:p>
            <a:pPr algn="just"/>
            <a:r>
              <a:rPr lang="en-GB" sz="1200" dirty="0"/>
              <a:t>In North Florida, spore development begins around late June to July, become mature in late August, and disperse throughout mid-September through late October. </a:t>
            </a:r>
          </a:p>
        </p:txBody>
      </p:sp>
      <p:pic>
        <p:nvPicPr>
          <p:cNvPr id="16" name="Picture 15" descr="A tree in a forest&#10;&#10;Description generated with very high confidence">
            <a:extLst>
              <a:ext uri="{FF2B5EF4-FFF2-40B4-BE49-F238E27FC236}">
                <a16:creationId xmlns:a16="http://schemas.microsoft.com/office/drawing/2014/main" id="{1EEB8051-AB97-4ABE-AD9C-74A2C61C30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266" y="3339255"/>
            <a:ext cx="2660174" cy="1720591"/>
          </a:xfrm>
          <a:prstGeom prst="rect">
            <a:avLst/>
          </a:prstGeom>
        </p:spPr>
      </p:pic>
      <p:pic>
        <p:nvPicPr>
          <p:cNvPr id="18" name="Picture 17" descr="A tree in a forest&#10;&#10;Description generated with very high confidence">
            <a:extLst>
              <a:ext uri="{FF2B5EF4-FFF2-40B4-BE49-F238E27FC236}">
                <a16:creationId xmlns:a16="http://schemas.microsoft.com/office/drawing/2014/main" id="{B386C222-C0C2-459E-9860-0B302E2C35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395" y="5136116"/>
            <a:ext cx="2649045" cy="1596729"/>
          </a:xfrm>
          <a:prstGeom prst="rect">
            <a:avLst/>
          </a:prstGeom>
        </p:spPr>
      </p:pic>
      <p:pic>
        <p:nvPicPr>
          <p:cNvPr id="20" name="Picture 19" descr="A tree in a forest&#10;&#10;Description generated with very high confidence">
            <a:extLst>
              <a:ext uri="{FF2B5EF4-FFF2-40B4-BE49-F238E27FC236}">
                <a16:creationId xmlns:a16="http://schemas.microsoft.com/office/drawing/2014/main" id="{EEF9821E-A9C0-4DA1-8B74-3F3ED1EF3E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440" y="3932587"/>
            <a:ext cx="2866196" cy="299351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C26C8C0-A960-4505-AC59-CFCA157E1620}"/>
              </a:ext>
            </a:extLst>
          </p:cNvPr>
          <p:cNvSpPr txBox="1"/>
          <p:nvPr/>
        </p:nvSpPr>
        <p:spPr>
          <a:xfrm>
            <a:off x="3901440" y="6935881"/>
            <a:ext cx="263574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Image: Steve Miller, EPPO Global Database</a:t>
            </a:r>
            <a:endParaRPr lang="en-GB" sz="9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71577F4-1C06-48A5-A952-FFDC8B37A377}"/>
              </a:ext>
            </a:extLst>
          </p:cNvPr>
          <p:cNvSpPr txBox="1"/>
          <p:nvPr/>
        </p:nvSpPr>
        <p:spPr>
          <a:xfrm>
            <a:off x="440489" y="6704778"/>
            <a:ext cx="263574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Image: Steve Miller, EPPO Global Database</a:t>
            </a:r>
            <a:endParaRPr lang="en-GB" sz="90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DEEEB4D-7AEC-4416-BA07-9380D8181F71}"/>
              </a:ext>
            </a:extLst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520" y="2615429"/>
            <a:ext cx="3045036" cy="201723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141F292-745E-4125-A451-86DD1959CBD1}"/>
              </a:ext>
            </a:extLst>
          </p:cNvPr>
          <p:cNvSpPr txBox="1"/>
          <p:nvPr/>
        </p:nvSpPr>
        <p:spPr>
          <a:xfrm>
            <a:off x="7360765" y="4571984"/>
            <a:ext cx="263574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Image: Kimberly Bohn, EPPO Global Database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182741997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1159</TotalTime>
  <Words>423</Words>
  <Application>Microsoft Office PowerPoint</Application>
  <PresentationFormat>Personnalisé</PresentationFormat>
  <Paragraphs>37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8" baseType="lpstr">
      <vt:lpstr>AdvEPSTIM</vt:lpstr>
      <vt:lpstr>Arial</vt:lpstr>
      <vt:lpstr>Calibri</vt:lpstr>
      <vt:lpstr>Century Gothic</vt:lpstr>
      <vt:lpstr>Times New Roman</vt:lpstr>
      <vt:lpstr>Thème Office</vt:lpstr>
      <vt:lpstr>Présentation PowerPoint</vt:lpstr>
      <vt:lpstr>Présentation PowerPoint</vt:lpstr>
    </vt:vector>
  </TitlesOfParts>
  <Company>écoles de Condé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Armelle ROY</dc:creator>
  <cp:lastModifiedBy>Anne-Sophie Roy</cp:lastModifiedBy>
  <cp:revision>82</cp:revision>
  <cp:lastPrinted>2017-06-01T15:15:41Z</cp:lastPrinted>
  <dcterms:created xsi:type="dcterms:W3CDTF">2016-07-12T15:21:47Z</dcterms:created>
  <dcterms:modified xsi:type="dcterms:W3CDTF">2018-09-12T15:55:43Z</dcterms:modified>
</cp:coreProperties>
</file>