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4" r:id="rId2"/>
  </p:sldIdLst>
  <p:sldSz cx="10691813" cy="15119350"/>
  <p:notesSz cx="6810375" cy="9942513"/>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743"/>
    <a:srgbClr val="A7BF59"/>
    <a:srgbClr val="FFFFFF"/>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6224" autoAdjust="0"/>
  </p:normalViewPr>
  <p:slideViewPr>
    <p:cSldViewPr snapToGrid="0" snapToObjects="1">
      <p:cViewPr varScale="1">
        <p:scale>
          <a:sx n="49" d="100"/>
          <a:sy n="49" d="100"/>
        </p:scale>
        <p:origin x="2466" y="66"/>
      </p:cViewPr>
      <p:guideLst>
        <p:guide orient="horz" pos="4762"/>
        <p:guide pos="3413"/>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27DD87-8EC8-46E7-B8A7-A35E00583171}" type="datetimeFigureOut">
              <a:rPr lang="fr-FR" smtClean="0"/>
              <a:t>12/09/2018</a:t>
            </a:fld>
            <a:endParaRPr lang="fr-FR"/>
          </a:p>
        </p:txBody>
      </p:sp>
      <p:sp>
        <p:nvSpPr>
          <p:cNvPr id="4" name="Espace réservé de l'image des diapositives 3"/>
          <p:cNvSpPr>
            <a:spLocks noGrp="1" noRot="1" noChangeAspect="1"/>
          </p:cNvSpPr>
          <p:nvPr>
            <p:ph type="sldImg" idx="2"/>
          </p:nvPr>
        </p:nvSpPr>
        <p:spPr>
          <a:xfrm>
            <a:off x="2219325" y="1243013"/>
            <a:ext cx="23717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3013"/>
            <a:ext cx="2371725" cy="33559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C638C6-A45D-4101-8B4B-063E15972C26}" type="slidenum">
              <a:rPr lang="fr-FR" smtClean="0"/>
              <a:t>1</a:t>
            </a:fld>
            <a:endParaRPr lang="fr-FR"/>
          </a:p>
        </p:txBody>
      </p:sp>
    </p:spTree>
    <p:extLst>
      <p:ext uri="{BB962C8B-B14F-4D97-AF65-F5344CB8AC3E}">
        <p14:creationId xmlns:p14="http://schemas.microsoft.com/office/powerpoint/2010/main" val="172770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6510"/>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cxnSp>
        <p:nvCxnSpPr>
          <p:cNvPr id="10" name="Connecteur droit 9"/>
          <p:cNvCxnSpPr>
            <a:cxnSpLocks/>
          </p:cNvCxnSpPr>
          <p:nvPr/>
        </p:nvCxnSpPr>
        <p:spPr>
          <a:xfrm>
            <a:off x="8477250" y="1954813"/>
            <a:ext cx="1520832"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a:cxnSpLocks/>
          </p:cNvCxnSpPr>
          <p:nvPr/>
        </p:nvCxnSpPr>
        <p:spPr>
          <a:xfrm>
            <a:off x="665938" y="1954813"/>
            <a:ext cx="150048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942794" y="14193967"/>
            <a:ext cx="10720097" cy="292986"/>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chemeClr val="accent6"/>
                </a:solidFill>
                <a:latin typeface="Century Gothic"/>
                <a:cs typeface="Century Gothic"/>
              </a:rPr>
              <a:t>Learn</a:t>
            </a:r>
            <a:r>
              <a:rPr lang="fr-FR" sz="2673" b="1" baseline="30000" dirty="0">
                <a:solidFill>
                  <a:schemeClr val="accent6"/>
                </a:solidFill>
                <a:latin typeface="Century Gothic"/>
                <a:cs typeface="Century Gothic"/>
              </a:rPr>
              <a:t> more about </a:t>
            </a:r>
            <a:r>
              <a:rPr lang="fr-FR" sz="2673" b="1" i="1" baseline="30000" dirty="0">
                <a:solidFill>
                  <a:schemeClr val="accent6"/>
                </a:solidFill>
                <a:latin typeface="Century Gothic"/>
                <a:cs typeface="Century Gothic"/>
              </a:rPr>
              <a:t>Gymnocoronis spilanthoides</a:t>
            </a:r>
            <a:r>
              <a:rPr lang="fr-FR" sz="2673" b="1" baseline="30000" dirty="0">
                <a:solidFill>
                  <a:schemeClr val="accent6"/>
                </a:solidFill>
                <a:latin typeface="Century Gothic"/>
                <a:cs typeface="Century Gothic"/>
              </a:rPr>
              <a:t>: https://gd.eppo.int </a:t>
            </a:r>
          </a:p>
        </p:txBody>
      </p:sp>
      <p:sp>
        <p:nvSpPr>
          <p:cNvPr id="8" name="ZoneTexte 7"/>
          <p:cNvSpPr txBox="1"/>
          <p:nvPr/>
        </p:nvSpPr>
        <p:spPr>
          <a:xfrm>
            <a:off x="1475277" y="7217839"/>
            <a:ext cx="1382284"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8" name="ZoneTexte 37"/>
          <p:cNvSpPr txBox="1"/>
          <p:nvPr/>
        </p:nvSpPr>
        <p:spPr>
          <a:xfrm>
            <a:off x="-1058895" y="129708"/>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BE AWARE!</a:t>
            </a:r>
          </a:p>
          <a:p>
            <a:pPr algn="ctr"/>
            <a:r>
              <a:rPr lang="fr-FR" sz="5345" b="1" i="1" baseline="30000" dirty="0">
                <a:solidFill>
                  <a:schemeClr val="bg1"/>
                </a:solidFill>
                <a:latin typeface="Century Gothic"/>
                <a:ea typeface="+mj-ea"/>
                <a:cs typeface="Century Gothic"/>
              </a:rPr>
              <a:t>   </a:t>
            </a:r>
            <a:r>
              <a:rPr lang="fr-FR" sz="5345" b="1" i="1" baseline="30000" dirty="0" err="1">
                <a:solidFill>
                  <a:schemeClr val="bg1"/>
                </a:solidFill>
                <a:latin typeface="Century Gothic"/>
                <a:ea typeface="+mj-ea"/>
                <a:cs typeface="Century Gothic"/>
              </a:rPr>
              <a:t>Gymnocoronis</a:t>
            </a:r>
            <a:r>
              <a:rPr lang="fr-FR" sz="5345" b="1" i="1" baseline="30000" dirty="0">
                <a:solidFill>
                  <a:schemeClr val="bg1"/>
                </a:solidFill>
                <a:latin typeface="Century Gothic"/>
                <a:ea typeface="+mj-ea"/>
                <a:cs typeface="Century Gothic"/>
              </a:rPr>
              <a:t> </a:t>
            </a:r>
            <a:r>
              <a:rPr lang="fr-FR" sz="5345" b="1" i="1" baseline="30000" dirty="0" err="1">
                <a:solidFill>
                  <a:schemeClr val="bg1"/>
                </a:solidFill>
                <a:latin typeface="Century Gothic"/>
                <a:ea typeface="+mj-ea"/>
                <a:cs typeface="Century Gothic"/>
              </a:rPr>
              <a:t>spilanthoides</a:t>
            </a:r>
            <a:endParaRPr lang="fr-FR" sz="5345" b="1" i="1" baseline="30000" dirty="0">
              <a:solidFill>
                <a:schemeClr val="bg1"/>
              </a:solidFill>
              <a:latin typeface="Century Gothic"/>
              <a:ea typeface="+mj-ea"/>
              <a:cs typeface="Century Gothic"/>
            </a:endParaRPr>
          </a:p>
          <a:p>
            <a:pPr algn="ctr">
              <a:lnSpc>
                <a:spcPts val="1893"/>
              </a:lnSpc>
            </a:pPr>
            <a:r>
              <a:rPr lang="fr-FR" sz="3118" b="1" baseline="30000" dirty="0">
                <a:solidFill>
                  <a:schemeClr val="bg1"/>
                </a:solidFill>
                <a:latin typeface="Century Gothic"/>
                <a:ea typeface="+mj-ea"/>
                <a:cs typeface="Century Gothic"/>
              </a:rPr>
              <a:t>A </a:t>
            </a:r>
            <a:r>
              <a:rPr lang="fr-FR" sz="3118" b="1" baseline="30000" dirty="0" err="1">
                <a:solidFill>
                  <a:schemeClr val="bg1"/>
                </a:solidFill>
                <a:latin typeface="Century Gothic"/>
                <a:ea typeface="+mj-ea"/>
                <a:cs typeface="Century Gothic"/>
              </a:rPr>
              <a:t>threat</a:t>
            </a:r>
            <a:r>
              <a:rPr lang="fr-FR" sz="3118" b="1" baseline="30000" dirty="0">
                <a:solidFill>
                  <a:schemeClr val="bg1"/>
                </a:solidFill>
                <a:latin typeface="Century Gothic"/>
                <a:ea typeface="+mj-ea"/>
                <a:cs typeface="Century Gothic"/>
              </a:rPr>
              <a:t> to </a:t>
            </a:r>
            <a:r>
              <a:rPr lang="fr-FR" sz="3118" b="1" baseline="30000" dirty="0" err="1">
                <a:solidFill>
                  <a:schemeClr val="bg1"/>
                </a:solidFill>
                <a:latin typeface="Century Gothic"/>
                <a:ea typeface="+mj-ea"/>
                <a:cs typeface="Century Gothic"/>
              </a:rPr>
              <a:t>waterways</a:t>
            </a:r>
            <a:r>
              <a:rPr lang="fr-FR" sz="3118" b="1" baseline="30000" dirty="0">
                <a:solidFill>
                  <a:schemeClr val="bg1"/>
                </a:solidFill>
                <a:latin typeface="Century Gothic"/>
                <a:ea typeface="+mj-ea"/>
                <a:cs typeface="Century Gothic"/>
              </a:rPr>
              <a:t> in the EPPO </a:t>
            </a:r>
            <a:r>
              <a:rPr lang="fr-FR" sz="3118" b="1" baseline="30000" dirty="0" err="1">
                <a:solidFill>
                  <a:schemeClr val="bg1"/>
                </a:solidFill>
                <a:latin typeface="Century Gothic"/>
                <a:ea typeface="+mj-ea"/>
                <a:cs typeface="Century Gothic"/>
              </a:rPr>
              <a:t>region</a:t>
            </a:r>
            <a:endParaRPr lang="fr-FR" sz="3118" b="1" baseline="30000" dirty="0">
              <a:solidFill>
                <a:schemeClr val="bg1"/>
              </a:solidFill>
              <a:latin typeface="Century Gothic"/>
              <a:ea typeface="+mj-ea"/>
              <a:cs typeface="Century Gothic"/>
            </a:endParaRPr>
          </a:p>
        </p:txBody>
      </p:sp>
      <p:sp>
        <p:nvSpPr>
          <p:cNvPr id="3" name="ZoneTexte 2"/>
          <p:cNvSpPr txBox="1"/>
          <p:nvPr/>
        </p:nvSpPr>
        <p:spPr>
          <a:xfrm>
            <a:off x="1475277" y="7635751"/>
            <a:ext cx="8336029" cy="3323987"/>
          </a:xfrm>
          <a:prstGeom prst="rect">
            <a:avLst/>
          </a:prstGeom>
          <a:noFill/>
        </p:spPr>
        <p:txBody>
          <a:bodyPr wrap="square" rtlCol="0">
            <a:spAutoFit/>
          </a:bodyPr>
          <a:lstStyle/>
          <a:p>
            <a:pPr algn="just"/>
            <a:r>
              <a:rPr lang="en-GB" sz="1400" i="1" dirty="0"/>
              <a:t>Gymnocoronis spilanthoides </a:t>
            </a:r>
            <a:r>
              <a:rPr lang="en-GB" sz="1400" dirty="0"/>
              <a:t>is an aquatic water plant, native to South America and is an EPPO A2 pest, recommended for regulation as a quarantine pest. In the EPPO region, </a:t>
            </a:r>
            <a:r>
              <a:rPr lang="en-GB" sz="1400" i="1" dirty="0"/>
              <a:t>G. spilanthoides </a:t>
            </a:r>
            <a:r>
              <a:rPr lang="en-GB" sz="1400" dirty="0"/>
              <a:t>is recorded from Hungary and Italy. </a:t>
            </a:r>
            <a:r>
              <a:rPr lang="en-NZ" sz="1400" dirty="0"/>
              <a:t>Within its introduced range,</a:t>
            </a:r>
            <a:r>
              <a:rPr lang="en-NZ" sz="1400" i="1" dirty="0"/>
              <a:t> G. spilanthoides </a:t>
            </a:r>
            <a:r>
              <a:rPr lang="en-NZ" sz="1400" dirty="0"/>
              <a:t>grows in wetlands, particularly degraded waterways forming marginal clumps on the edge of slow flowing or still water bodies, also forming dense sprawling floating mats in rivers (including tidally influenced areas) and reservoirs, irrigation channels, ponds, lakes, canals and ditches. It also grows in marshes and swamps, especially where nutrient enriched. </a:t>
            </a:r>
            <a:r>
              <a:rPr lang="en-NZ" sz="1400" i="1" dirty="0"/>
              <a:t>G. spilanthoides </a:t>
            </a:r>
            <a:r>
              <a:rPr lang="en-NZ" sz="1400" dirty="0"/>
              <a:t>established but did not persist in a rice field in Italy.</a:t>
            </a:r>
            <a:endParaRPr lang="en-GB" sz="1400" dirty="0"/>
          </a:p>
          <a:p>
            <a:pPr algn="just"/>
            <a:endParaRPr lang="en-GB" sz="1400" i="1" dirty="0"/>
          </a:p>
          <a:p>
            <a:pPr algn="just"/>
            <a:endParaRPr lang="en-GB" sz="1400" i="1" dirty="0"/>
          </a:p>
          <a:p>
            <a:pPr algn="just"/>
            <a:endParaRPr lang="en-GB" sz="1400" i="1" dirty="0"/>
          </a:p>
          <a:p>
            <a:pPr algn="just"/>
            <a:r>
              <a:rPr lang="en-GB" sz="1400" dirty="0"/>
              <a:t>Plants for planting is considered the main pathway for entry into the EPPO region.  From this pathway, individual plants can be transferred to suitable habitats through either intentional introductions into the environment or unintentionally through the disposal of aquarium material.  Although at an early stage of establishment in the EPPO region, </a:t>
            </a:r>
            <a:r>
              <a:rPr lang="en-NZ" sz="1400" i="1" dirty="0"/>
              <a:t>G. spilanthoides</a:t>
            </a:r>
            <a:r>
              <a:rPr lang="en-NZ" sz="1400" dirty="0"/>
              <a:t>, like other aquatic invasive plants can threaten biodiversity and causes other environmental damage. </a:t>
            </a:r>
            <a:endParaRPr lang="en-GB" sz="1400" dirty="0"/>
          </a:p>
        </p:txBody>
      </p:sp>
      <p:sp>
        <p:nvSpPr>
          <p:cNvPr id="24" name="ZoneTexte 23"/>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within the LIFE funded project LIFE15 PRE FR 001 </a:t>
            </a:r>
          </a:p>
        </p:txBody>
      </p:sp>
      <p:sp>
        <p:nvSpPr>
          <p:cNvPr id="36" name="ZoneTexte 35"/>
          <p:cNvSpPr txBox="1"/>
          <p:nvPr/>
        </p:nvSpPr>
        <p:spPr>
          <a:xfrm>
            <a:off x="1475277" y="9389191"/>
            <a:ext cx="2521098"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en-GB" sz="1782" b="1" dirty="0">
                <a:solidFill>
                  <a:srgbClr val="FFFFFF"/>
                </a:solidFill>
                <a:latin typeface="Century Gothic"/>
                <a:cs typeface="Century Gothic"/>
              </a:rPr>
              <a:t>What's</a:t>
            </a:r>
            <a:r>
              <a:rPr lang="fr-FR" sz="1782" b="1" dirty="0">
                <a:solidFill>
                  <a:srgbClr val="FFFFFF"/>
                </a:solidFill>
                <a:latin typeface="Century Gothic"/>
                <a:cs typeface="Century Gothic"/>
              </a:rPr>
              <a:t> the </a:t>
            </a:r>
            <a:r>
              <a:rPr lang="en-GB" sz="1782" b="1" dirty="0">
                <a:solidFill>
                  <a:srgbClr val="FFFFFF"/>
                </a:solidFill>
                <a:latin typeface="Century Gothic"/>
                <a:cs typeface="Century Gothic"/>
              </a:rPr>
              <a:t>problem</a:t>
            </a:r>
            <a:r>
              <a:rPr lang="fr-FR" sz="1782" b="1" dirty="0">
                <a:solidFill>
                  <a:srgbClr val="FFFFFF"/>
                </a:solidFill>
                <a:latin typeface="Century Gothic"/>
                <a:cs typeface="Century Gothic"/>
              </a:rPr>
              <a:t>?</a:t>
            </a:r>
          </a:p>
        </p:txBody>
      </p:sp>
      <p:pic>
        <p:nvPicPr>
          <p:cNvPr id="15" name="Picture 14" descr="A close up of a sign&#10;&#10;Description generated with very high confidence">
            <a:extLst>
              <a:ext uri="{FF2B5EF4-FFF2-40B4-BE49-F238E27FC236}">
                <a16:creationId xmlns:a16="http://schemas.microsoft.com/office/drawing/2014/main" id="{C91CD1EF-9A3F-4FE8-91AF-EEDBBDFFBCF1}"/>
              </a:ext>
            </a:extLst>
          </p:cNvPr>
          <p:cNvPicPr>
            <a:picLocks noChangeAspect="1"/>
          </p:cNvPicPr>
          <p:nvPr/>
        </p:nvPicPr>
        <p:blipFill>
          <a:blip r:embed="rId3"/>
          <a:stretch>
            <a:fillRect/>
          </a:stretch>
        </p:blipFill>
        <p:spPr>
          <a:xfrm>
            <a:off x="160256" y="334252"/>
            <a:ext cx="1315022" cy="950786"/>
          </a:xfrm>
          <a:prstGeom prst="rect">
            <a:avLst/>
          </a:prstGeom>
        </p:spPr>
      </p:pic>
      <p:sp>
        <p:nvSpPr>
          <p:cNvPr id="37" name="Triangle isocèle 6">
            <a:extLst>
              <a:ext uri="{FF2B5EF4-FFF2-40B4-BE49-F238E27FC236}">
                <a16:creationId xmlns:a16="http://schemas.microsoft.com/office/drawing/2014/main" id="{A0378BD5-D4BA-4440-B957-F27A96F05E9D}"/>
              </a:ext>
            </a:extLst>
          </p:cNvPr>
          <p:cNvSpPr/>
          <p:nvPr/>
        </p:nvSpPr>
        <p:spPr>
          <a:xfrm rot="16200000" flipH="1">
            <a:off x="4478381" y="11033512"/>
            <a:ext cx="318209" cy="238942"/>
          </a:xfrm>
          <a:prstGeom prst="triangl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3207"/>
          </a:p>
        </p:txBody>
      </p:sp>
      <p:pic>
        <p:nvPicPr>
          <p:cNvPr id="40" name="Image 8">
            <a:extLst>
              <a:ext uri="{FF2B5EF4-FFF2-40B4-BE49-F238E27FC236}">
                <a16:creationId xmlns:a16="http://schemas.microsoft.com/office/drawing/2014/main" id="{8BF88E29-9AEF-4BA5-B83C-F7F5FFD557AD}"/>
              </a:ext>
            </a:extLst>
          </p:cNvPr>
          <p:cNvPicPr>
            <a:picLocks noChangeAspect="1"/>
          </p:cNvPicPr>
          <p:nvPr/>
        </p:nvPicPr>
        <p:blipFill>
          <a:blip r:embed="rId4"/>
          <a:stretch>
            <a:fillRect/>
          </a:stretch>
        </p:blipFill>
        <p:spPr>
          <a:xfrm>
            <a:off x="6262838" y="12287971"/>
            <a:ext cx="244405" cy="319085"/>
          </a:xfrm>
          <a:prstGeom prst="rect">
            <a:avLst/>
          </a:prstGeom>
        </p:spPr>
      </p:pic>
      <p:sp>
        <p:nvSpPr>
          <p:cNvPr id="17" name="TextBox 16">
            <a:extLst>
              <a:ext uri="{FF2B5EF4-FFF2-40B4-BE49-F238E27FC236}">
                <a16:creationId xmlns:a16="http://schemas.microsoft.com/office/drawing/2014/main" id="{CAE26854-AAA6-44BE-822A-FA0F194125E5}"/>
              </a:ext>
            </a:extLst>
          </p:cNvPr>
          <p:cNvSpPr txBox="1"/>
          <p:nvPr/>
        </p:nvSpPr>
        <p:spPr>
          <a:xfrm>
            <a:off x="4290013" y="12141175"/>
            <a:ext cx="1966496" cy="738664"/>
          </a:xfrm>
          <a:prstGeom prst="rect">
            <a:avLst/>
          </a:prstGeom>
          <a:noFill/>
        </p:spPr>
        <p:txBody>
          <a:bodyPr wrap="square" rtlCol="0">
            <a:spAutoFit/>
          </a:bodyPr>
          <a:lstStyle/>
          <a:p>
            <a:pPr algn="r"/>
            <a:r>
              <a:rPr lang="en-GB" sz="1400" i="1" dirty="0"/>
              <a:t>G. </a:t>
            </a:r>
            <a:r>
              <a:rPr lang="en-GB" sz="1400" i="1" dirty="0" err="1"/>
              <a:t>spilanthoides</a:t>
            </a:r>
            <a:r>
              <a:rPr lang="en-GB" sz="1400" i="1" dirty="0"/>
              <a:t> </a:t>
            </a:r>
            <a:r>
              <a:rPr lang="en-GB" sz="1400" dirty="0"/>
              <a:t>encroaching into </a:t>
            </a:r>
            <a:br>
              <a:rPr lang="en-GB" sz="1400" dirty="0"/>
            </a:br>
            <a:r>
              <a:rPr lang="en-GB" sz="1400" dirty="0"/>
              <a:t>a rice field in Italy</a:t>
            </a:r>
          </a:p>
        </p:txBody>
      </p:sp>
      <p:sp>
        <p:nvSpPr>
          <p:cNvPr id="44" name="TextBox 43">
            <a:extLst>
              <a:ext uri="{FF2B5EF4-FFF2-40B4-BE49-F238E27FC236}">
                <a16:creationId xmlns:a16="http://schemas.microsoft.com/office/drawing/2014/main" id="{9AB2C2B1-BEE8-42D3-A2A3-00DFF0469DF8}"/>
              </a:ext>
            </a:extLst>
          </p:cNvPr>
          <p:cNvSpPr txBox="1"/>
          <p:nvPr/>
        </p:nvSpPr>
        <p:spPr>
          <a:xfrm>
            <a:off x="4749362" y="10903403"/>
            <a:ext cx="2125202" cy="523220"/>
          </a:xfrm>
          <a:prstGeom prst="rect">
            <a:avLst/>
          </a:prstGeom>
          <a:noFill/>
        </p:spPr>
        <p:txBody>
          <a:bodyPr wrap="square" rtlCol="0">
            <a:spAutoFit/>
          </a:bodyPr>
          <a:lstStyle/>
          <a:p>
            <a:r>
              <a:rPr lang="en-GB" sz="1400" dirty="0"/>
              <a:t>Flowers of </a:t>
            </a:r>
            <a:br>
              <a:rPr lang="en-GB" sz="1400" dirty="0"/>
            </a:br>
            <a:r>
              <a:rPr lang="en-GB" sz="1400" i="1" dirty="0"/>
              <a:t>G. spilanthoides</a:t>
            </a:r>
          </a:p>
        </p:txBody>
      </p:sp>
      <p:grpSp>
        <p:nvGrpSpPr>
          <p:cNvPr id="45" name="Groupe 41">
            <a:extLst>
              <a:ext uri="{FF2B5EF4-FFF2-40B4-BE49-F238E27FC236}">
                <a16:creationId xmlns:a16="http://schemas.microsoft.com/office/drawing/2014/main" id="{28881A52-4347-4375-8204-3A135E53B570}"/>
              </a:ext>
            </a:extLst>
          </p:cNvPr>
          <p:cNvGrpSpPr/>
          <p:nvPr/>
        </p:nvGrpSpPr>
        <p:grpSpPr>
          <a:xfrm>
            <a:off x="665938" y="13350249"/>
            <a:ext cx="1772308" cy="653438"/>
            <a:chOff x="1568956" y="9703316"/>
            <a:chExt cx="1591525" cy="586784"/>
          </a:xfrm>
        </p:grpSpPr>
        <p:grpSp>
          <p:nvGrpSpPr>
            <p:cNvPr id="46" name="Groupe 27">
              <a:extLst>
                <a:ext uri="{FF2B5EF4-FFF2-40B4-BE49-F238E27FC236}">
                  <a16:creationId xmlns:a16="http://schemas.microsoft.com/office/drawing/2014/main" id="{CE5D992C-64B9-4D8E-8B83-97FF3708DBA7}"/>
                </a:ext>
              </a:extLst>
            </p:cNvPr>
            <p:cNvGrpSpPr/>
            <p:nvPr/>
          </p:nvGrpSpPr>
          <p:grpSpPr>
            <a:xfrm>
              <a:off x="1568956" y="9703316"/>
              <a:ext cx="1591525" cy="586784"/>
              <a:chOff x="1568956" y="9703316"/>
              <a:chExt cx="1591525" cy="586784"/>
            </a:xfrm>
          </p:grpSpPr>
          <p:sp>
            <p:nvSpPr>
              <p:cNvPr id="48" name="Ellipse 18">
                <a:extLst>
                  <a:ext uri="{FF2B5EF4-FFF2-40B4-BE49-F238E27FC236}">
                    <a16:creationId xmlns:a16="http://schemas.microsoft.com/office/drawing/2014/main" id="{98BC1C6F-0691-4737-BD0B-CEF29982A232}"/>
                  </a:ext>
                </a:extLst>
              </p:cNvPr>
              <p:cNvSpPr/>
              <p:nvPr/>
            </p:nvSpPr>
            <p:spPr>
              <a:xfrm>
                <a:off x="1568956" y="9794184"/>
                <a:ext cx="495916" cy="49591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3207"/>
              </a:p>
            </p:txBody>
          </p:sp>
          <p:sp>
            <p:nvSpPr>
              <p:cNvPr id="49" name="ZoneTexte 19">
                <a:extLst>
                  <a:ext uri="{FF2B5EF4-FFF2-40B4-BE49-F238E27FC236}">
                    <a16:creationId xmlns:a16="http://schemas.microsoft.com/office/drawing/2014/main" id="{6B0B4B73-F1A0-46CF-A5B2-1111929665BA}"/>
                  </a:ext>
                </a:extLst>
              </p:cNvPr>
              <p:cNvSpPr txBox="1"/>
              <p:nvPr/>
            </p:nvSpPr>
            <p:spPr>
              <a:xfrm>
                <a:off x="1898263" y="9703316"/>
                <a:ext cx="1262218" cy="29837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559" b="1" dirty="0">
                    <a:solidFill>
                      <a:srgbClr val="FFFFFF"/>
                    </a:solidFill>
                    <a:latin typeface="Century Gothic"/>
                    <a:cs typeface="Century Gothic"/>
                  </a:rPr>
                  <a:t>Contact us!</a:t>
                </a:r>
              </a:p>
            </p:txBody>
          </p:sp>
        </p:grpSp>
        <p:pic>
          <p:nvPicPr>
            <p:cNvPr id="47" name="Image 40">
              <a:extLst>
                <a:ext uri="{FF2B5EF4-FFF2-40B4-BE49-F238E27FC236}">
                  <a16:creationId xmlns:a16="http://schemas.microsoft.com/office/drawing/2014/main" id="{19FCA007-D3AD-4E1F-8AC0-A94FF8EFBCAF}"/>
                </a:ext>
              </a:extLst>
            </p:cNvPr>
            <p:cNvPicPr>
              <a:picLocks noChangeAspect="1"/>
            </p:cNvPicPr>
            <p:nvPr/>
          </p:nvPicPr>
          <p:blipFill>
            <a:blip r:embed="rId5"/>
            <a:stretch>
              <a:fillRect/>
            </a:stretch>
          </p:blipFill>
          <p:spPr>
            <a:xfrm>
              <a:off x="1660620" y="9901001"/>
              <a:ext cx="308650" cy="3090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pic>
      </p:grpSp>
      <p:sp>
        <p:nvSpPr>
          <p:cNvPr id="50" name="ZoneTexte 32">
            <a:extLst>
              <a:ext uri="{FF2B5EF4-FFF2-40B4-BE49-F238E27FC236}">
                <a16:creationId xmlns:a16="http://schemas.microsoft.com/office/drawing/2014/main" id="{1494141C-5660-444A-BEDF-EBED0BD8A5BF}"/>
              </a:ext>
            </a:extLst>
          </p:cNvPr>
          <p:cNvSpPr txBox="1"/>
          <p:nvPr/>
        </p:nvSpPr>
        <p:spPr>
          <a:xfrm>
            <a:off x="2604304" y="13318520"/>
            <a:ext cx="5483201" cy="400110"/>
          </a:xfrm>
          <a:prstGeom prst="rect">
            <a:avLst/>
          </a:prstGeom>
          <a:noFill/>
        </p:spPr>
        <p:txBody>
          <a:bodyPr wrap="square" rtlCol="0">
            <a:spAutoFit/>
          </a:bodyPr>
          <a:lstStyle/>
          <a:p>
            <a:r>
              <a:rPr lang="en-GB" sz="2000" dirty="0"/>
              <a:t>Your contact details, logos, links, QR codes …</a:t>
            </a:r>
          </a:p>
        </p:txBody>
      </p:sp>
      <p:pic>
        <p:nvPicPr>
          <p:cNvPr id="28" name="Picture 27" descr="C:\Users\rt\Desktop\GYNSP_3633.jpg">
            <a:extLst>
              <a:ext uri="{FF2B5EF4-FFF2-40B4-BE49-F238E27FC236}">
                <a16:creationId xmlns:a16="http://schemas.microsoft.com/office/drawing/2014/main" id="{DB171C36-4EDA-431A-86AA-5ED02F99D6B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8520" y="10957042"/>
            <a:ext cx="3061627" cy="1922797"/>
          </a:xfrm>
          <a:prstGeom prst="rect">
            <a:avLst/>
          </a:prstGeom>
          <a:noFill/>
          <a:ln>
            <a:noFill/>
          </a:ln>
        </p:spPr>
      </p:pic>
      <p:pic>
        <p:nvPicPr>
          <p:cNvPr id="29" name="Picture 28" descr="E:\Photos Gs\gymnocoronis spilanthoides 5 Shel.JPG">
            <a:extLst>
              <a:ext uri="{FF2B5EF4-FFF2-40B4-BE49-F238E27FC236}">
                <a16:creationId xmlns:a16="http://schemas.microsoft.com/office/drawing/2014/main" id="{55EB4EDB-2F7A-4B99-939F-1AB9BAD6D8F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580473" y="10923834"/>
            <a:ext cx="2886382" cy="2006253"/>
          </a:xfrm>
          <a:prstGeom prst="rect">
            <a:avLst/>
          </a:prstGeom>
          <a:noFill/>
          <a:ln>
            <a:noFill/>
          </a:ln>
        </p:spPr>
      </p:pic>
      <p:pic>
        <p:nvPicPr>
          <p:cNvPr id="4" name="Picture 3" descr="A large green tree&#10;&#10;Description generated with high confidence">
            <a:extLst>
              <a:ext uri="{FF2B5EF4-FFF2-40B4-BE49-F238E27FC236}">
                <a16:creationId xmlns:a16="http://schemas.microsoft.com/office/drawing/2014/main" id="{E6FC65A8-53D4-4E8B-AD7D-CE1288E4E557}"/>
              </a:ext>
            </a:extLst>
          </p:cNvPr>
          <p:cNvPicPr>
            <a:picLocks noChangeAspect="1"/>
          </p:cNvPicPr>
          <p:nvPr/>
        </p:nvPicPr>
        <p:blipFill>
          <a:blip r:embed="rId8"/>
          <a:stretch>
            <a:fillRect/>
          </a:stretch>
        </p:blipFill>
        <p:spPr>
          <a:xfrm>
            <a:off x="2247900" y="2562235"/>
            <a:ext cx="6105525" cy="4048041"/>
          </a:xfrm>
          <a:prstGeom prst="rect">
            <a:avLst/>
          </a:prstGeom>
        </p:spPr>
      </p:pic>
      <p:sp>
        <p:nvSpPr>
          <p:cNvPr id="31" name="TextBox 30">
            <a:extLst>
              <a:ext uri="{FF2B5EF4-FFF2-40B4-BE49-F238E27FC236}">
                <a16:creationId xmlns:a16="http://schemas.microsoft.com/office/drawing/2014/main" id="{35DF815F-4846-4384-9BF0-07A73FB6BD3E}"/>
              </a:ext>
            </a:extLst>
          </p:cNvPr>
          <p:cNvSpPr txBox="1"/>
          <p:nvPr/>
        </p:nvSpPr>
        <p:spPr>
          <a:xfrm>
            <a:off x="2166419" y="6657334"/>
            <a:ext cx="6187006" cy="215444"/>
          </a:xfrm>
          <a:prstGeom prst="rect">
            <a:avLst/>
          </a:prstGeom>
          <a:noFill/>
        </p:spPr>
        <p:txBody>
          <a:bodyPr wrap="square" rtlCol="0">
            <a:spAutoFit/>
          </a:bodyPr>
          <a:lstStyle/>
          <a:p>
            <a:r>
              <a:rPr lang="en-GB" sz="800" dirty="0"/>
              <a:t>Image: Paul Champion (</a:t>
            </a:r>
            <a:r>
              <a:rPr lang="x-none" sz="800" dirty="0"/>
              <a:t>National Institute of Water and Atmospheric Research Ltd</a:t>
            </a:r>
            <a:r>
              <a:rPr lang="en-GB" sz="800" dirty="0"/>
              <a:t>.) EPPO Global database, https:\\gd.eppo.int </a:t>
            </a:r>
          </a:p>
        </p:txBody>
      </p:sp>
      <p:sp>
        <p:nvSpPr>
          <p:cNvPr id="32" name="TextBox 31">
            <a:extLst>
              <a:ext uri="{FF2B5EF4-FFF2-40B4-BE49-F238E27FC236}">
                <a16:creationId xmlns:a16="http://schemas.microsoft.com/office/drawing/2014/main" id="{2404CABB-0BB4-464F-86F7-EE80C3A90403}"/>
              </a:ext>
            </a:extLst>
          </p:cNvPr>
          <p:cNvSpPr txBox="1"/>
          <p:nvPr/>
        </p:nvSpPr>
        <p:spPr>
          <a:xfrm>
            <a:off x="1475278" y="12903612"/>
            <a:ext cx="3189860" cy="338554"/>
          </a:xfrm>
          <a:prstGeom prst="rect">
            <a:avLst/>
          </a:prstGeom>
          <a:noFill/>
        </p:spPr>
        <p:txBody>
          <a:bodyPr wrap="square" rtlCol="0">
            <a:spAutoFit/>
          </a:bodyPr>
          <a:lstStyle/>
          <a:p>
            <a:r>
              <a:rPr lang="en-GB" sz="800" dirty="0"/>
              <a:t>Image: Paul Champion (</a:t>
            </a:r>
            <a:r>
              <a:rPr lang="x-none" sz="800" dirty="0"/>
              <a:t>National Institute of Water and Atmospheric Research Ltd</a:t>
            </a:r>
            <a:r>
              <a:rPr lang="en-GB" sz="800" dirty="0"/>
              <a:t>.) EPPO Global database, https:\\gd.eppo.int </a:t>
            </a:r>
          </a:p>
        </p:txBody>
      </p:sp>
      <p:sp>
        <p:nvSpPr>
          <p:cNvPr id="33" name="TextBox 32">
            <a:extLst>
              <a:ext uri="{FF2B5EF4-FFF2-40B4-BE49-F238E27FC236}">
                <a16:creationId xmlns:a16="http://schemas.microsoft.com/office/drawing/2014/main" id="{4FC1A3D7-E08C-4C1E-B4F9-1BEDE697564D}"/>
              </a:ext>
            </a:extLst>
          </p:cNvPr>
          <p:cNvSpPr txBox="1"/>
          <p:nvPr/>
        </p:nvSpPr>
        <p:spPr>
          <a:xfrm>
            <a:off x="6616233" y="12871303"/>
            <a:ext cx="3143913" cy="215444"/>
          </a:xfrm>
          <a:prstGeom prst="rect">
            <a:avLst/>
          </a:prstGeom>
          <a:noFill/>
        </p:spPr>
        <p:txBody>
          <a:bodyPr wrap="square" rtlCol="0">
            <a:spAutoFit/>
          </a:bodyPr>
          <a:lstStyle/>
          <a:p>
            <a:r>
              <a:rPr lang="en-GB" sz="800" dirty="0"/>
              <a:t>Image: Claudio </a:t>
            </a:r>
            <a:r>
              <a:rPr lang="en-GB" sz="800" dirty="0" err="1"/>
              <a:t>Ballerini</a:t>
            </a:r>
            <a:r>
              <a:rPr lang="en-GB" sz="800" dirty="0"/>
              <a:t>: EPPO Global database, https:\\gd.eppo.int </a:t>
            </a:r>
          </a:p>
        </p:txBody>
      </p:sp>
      <p:grpSp>
        <p:nvGrpSpPr>
          <p:cNvPr id="35" name="Group 34">
            <a:extLst>
              <a:ext uri="{FF2B5EF4-FFF2-40B4-BE49-F238E27FC236}">
                <a16:creationId xmlns:a16="http://schemas.microsoft.com/office/drawing/2014/main" id="{13B8CB96-9BB3-40ED-AE5F-C919B0CC3D91}"/>
              </a:ext>
            </a:extLst>
          </p:cNvPr>
          <p:cNvGrpSpPr/>
          <p:nvPr/>
        </p:nvGrpSpPr>
        <p:grpSpPr>
          <a:xfrm>
            <a:off x="8342679" y="13359968"/>
            <a:ext cx="2222454" cy="1580601"/>
            <a:chOff x="8383382" y="267333"/>
            <a:chExt cx="2222454" cy="1580601"/>
          </a:xfrm>
        </p:grpSpPr>
        <p:pic>
          <p:nvPicPr>
            <p:cNvPr id="39" name="Picture 38" descr="Afficher l'image d'origine">
              <a:extLst>
                <a:ext uri="{FF2B5EF4-FFF2-40B4-BE49-F238E27FC236}">
                  <a16:creationId xmlns:a16="http://schemas.microsoft.com/office/drawing/2014/main" id="{F5C75E3A-338D-4409-B324-3951E7D34E9D}"/>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383382" y="1181754"/>
              <a:ext cx="2222454" cy="666180"/>
            </a:xfrm>
            <a:prstGeom prst="rect">
              <a:avLst/>
            </a:prstGeom>
            <a:noFill/>
            <a:ln>
              <a:noFill/>
            </a:ln>
          </p:spPr>
        </p:pic>
        <p:pic>
          <p:nvPicPr>
            <p:cNvPr id="41" name="Image 24" descr="logo eppo.jpeg">
              <a:extLst>
                <a:ext uri="{FF2B5EF4-FFF2-40B4-BE49-F238E27FC236}">
                  <a16:creationId xmlns:a16="http://schemas.microsoft.com/office/drawing/2014/main" id="{2D8C5266-D47D-48CB-B947-4E188ED272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6458" y="267333"/>
              <a:ext cx="822236" cy="859610"/>
            </a:xfrm>
            <a:prstGeom prst="rect">
              <a:avLst/>
            </a:prstGeom>
          </p:spPr>
        </p:pic>
      </p:grpSp>
    </p:spTree>
    <p:extLst>
      <p:ext uri="{BB962C8B-B14F-4D97-AF65-F5344CB8AC3E}">
        <p14:creationId xmlns:p14="http://schemas.microsoft.com/office/powerpoint/2010/main" val="110652294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337</Words>
  <Application>Microsoft Office PowerPoint</Application>
  <PresentationFormat>Personnalisé</PresentationFormat>
  <Paragraphs>20</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Century Gothic</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150</cp:revision>
  <cp:lastPrinted>2018-09-11T16:11:56Z</cp:lastPrinted>
  <dcterms:created xsi:type="dcterms:W3CDTF">2016-07-12T13:11:24Z</dcterms:created>
  <dcterms:modified xsi:type="dcterms:W3CDTF">2018-09-12T15:39:34Z</dcterms:modified>
</cp:coreProperties>
</file>