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80" r:id="rId2"/>
  </p:sldIdLst>
  <p:sldSz cx="10691813" cy="15119350"/>
  <p:notesSz cx="6810375" cy="9942513"/>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743"/>
    <a:srgbClr val="A7BF59"/>
    <a:srgbClr val="FFFFFF"/>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6224" autoAdjust="0"/>
  </p:normalViewPr>
  <p:slideViewPr>
    <p:cSldViewPr snapToGrid="0" snapToObjects="1">
      <p:cViewPr varScale="1">
        <p:scale>
          <a:sx n="49" d="100"/>
          <a:sy n="49" d="100"/>
        </p:scale>
        <p:origin x="2466" y="66"/>
      </p:cViewPr>
      <p:guideLst>
        <p:guide orient="horz" pos="4762"/>
        <p:guide pos="3413"/>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27DD87-8EC8-46E7-B8A7-A35E00583171}" type="datetimeFigureOut">
              <a:rPr lang="fr-FR" smtClean="0"/>
              <a:t>12/09/2018</a:t>
            </a:fld>
            <a:endParaRPr lang="fr-FR"/>
          </a:p>
        </p:txBody>
      </p:sp>
      <p:sp>
        <p:nvSpPr>
          <p:cNvPr id="4" name="Espace réservé de l'image des diapositives 3"/>
          <p:cNvSpPr>
            <a:spLocks noGrp="1" noRot="1" noChangeAspect="1"/>
          </p:cNvSpPr>
          <p:nvPr>
            <p:ph type="sldImg" idx="2"/>
          </p:nvPr>
        </p:nvSpPr>
        <p:spPr>
          <a:xfrm>
            <a:off x="2219325" y="1243013"/>
            <a:ext cx="23717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3013"/>
            <a:ext cx="2371725" cy="33559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C638C6-A45D-4101-8B4B-063E15972C26}" type="slidenum">
              <a:rPr lang="fr-FR" smtClean="0"/>
              <a:t>1</a:t>
            </a:fld>
            <a:endParaRPr lang="fr-FR"/>
          </a:p>
        </p:txBody>
      </p:sp>
    </p:spTree>
    <p:extLst>
      <p:ext uri="{BB962C8B-B14F-4D97-AF65-F5344CB8AC3E}">
        <p14:creationId xmlns:p14="http://schemas.microsoft.com/office/powerpoint/2010/main" val="57062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6510"/>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cxnSp>
        <p:nvCxnSpPr>
          <p:cNvPr id="10" name="Connecteur droit 9"/>
          <p:cNvCxnSpPr/>
          <p:nvPr/>
        </p:nvCxnSpPr>
        <p:spPr>
          <a:xfrm>
            <a:off x="7537268" y="1954813"/>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665938" y="1954813"/>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1048246" y="14342501"/>
            <a:ext cx="10720097" cy="292986"/>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chemeClr val="accent6"/>
                </a:solidFill>
                <a:latin typeface="Century Gothic"/>
                <a:cs typeface="Century Gothic"/>
              </a:rPr>
              <a:t>Learn</a:t>
            </a:r>
            <a:r>
              <a:rPr lang="fr-FR" sz="2673" b="1" baseline="30000" dirty="0">
                <a:solidFill>
                  <a:schemeClr val="accent6"/>
                </a:solidFill>
                <a:latin typeface="Century Gothic"/>
                <a:cs typeface="Century Gothic"/>
              </a:rPr>
              <a:t> more about </a:t>
            </a:r>
            <a:r>
              <a:rPr lang="fr-FR" sz="2673" b="1" i="1" baseline="30000" dirty="0">
                <a:solidFill>
                  <a:schemeClr val="accent6"/>
                </a:solidFill>
                <a:latin typeface="Century Gothic"/>
                <a:cs typeface="Century Gothic"/>
              </a:rPr>
              <a:t>Hakea sericea</a:t>
            </a:r>
            <a:r>
              <a:rPr lang="fr-FR" sz="2673" b="1" baseline="30000" dirty="0">
                <a:solidFill>
                  <a:schemeClr val="accent6"/>
                </a:solidFill>
                <a:latin typeface="Century Gothic"/>
                <a:cs typeface="Century Gothic"/>
              </a:rPr>
              <a:t>: https://gd.eppo.int </a:t>
            </a:r>
          </a:p>
        </p:txBody>
      </p:sp>
      <p:sp>
        <p:nvSpPr>
          <p:cNvPr id="8" name="ZoneTexte 7"/>
          <p:cNvSpPr txBox="1"/>
          <p:nvPr/>
        </p:nvSpPr>
        <p:spPr>
          <a:xfrm>
            <a:off x="1475277" y="7386287"/>
            <a:ext cx="1382284"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8" name="ZoneTexte 37"/>
          <p:cNvSpPr txBox="1"/>
          <p:nvPr/>
        </p:nvSpPr>
        <p:spPr>
          <a:xfrm>
            <a:off x="-897230" y="53113"/>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BE AWARE!</a:t>
            </a:r>
          </a:p>
          <a:p>
            <a:pPr algn="ctr"/>
            <a:r>
              <a:rPr lang="fr-FR" sz="5345" b="1" i="1" baseline="30000" dirty="0">
                <a:solidFill>
                  <a:schemeClr val="bg1"/>
                </a:solidFill>
                <a:latin typeface="Century Gothic"/>
                <a:ea typeface="+mj-ea"/>
                <a:cs typeface="Century Gothic"/>
              </a:rPr>
              <a:t>Hakea sericea</a:t>
            </a:r>
          </a:p>
          <a:p>
            <a:pPr algn="ctr">
              <a:lnSpc>
                <a:spcPts val="1893"/>
              </a:lnSpc>
            </a:pPr>
            <a:r>
              <a:rPr lang="fr-FR" sz="3118" b="1" baseline="30000" dirty="0">
                <a:solidFill>
                  <a:schemeClr val="bg1"/>
                </a:solidFill>
                <a:latin typeface="Century Gothic"/>
                <a:ea typeface="+mj-ea"/>
                <a:cs typeface="Century Gothic"/>
              </a:rPr>
              <a:t>A </a:t>
            </a:r>
            <a:r>
              <a:rPr lang="fr-FR" sz="3118" b="1" baseline="30000" dirty="0" err="1">
                <a:solidFill>
                  <a:schemeClr val="bg1"/>
                </a:solidFill>
                <a:latin typeface="Century Gothic"/>
                <a:ea typeface="+mj-ea"/>
                <a:cs typeface="Century Gothic"/>
              </a:rPr>
              <a:t>threat</a:t>
            </a:r>
            <a:r>
              <a:rPr lang="fr-FR" sz="3118" b="1" baseline="30000" dirty="0">
                <a:solidFill>
                  <a:schemeClr val="bg1"/>
                </a:solidFill>
                <a:latin typeface="Century Gothic"/>
                <a:ea typeface="+mj-ea"/>
                <a:cs typeface="Century Gothic"/>
              </a:rPr>
              <a:t> to the EPPO </a:t>
            </a:r>
            <a:r>
              <a:rPr lang="fr-FR" sz="3118" b="1" baseline="30000" dirty="0" err="1">
                <a:solidFill>
                  <a:schemeClr val="bg1"/>
                </a:solidFill>
                <a:latin typeface="Century Gothic"/>
                <a:ea typeface="+mj-ea"/>
                <a:cs typeface="Century Gothic"/>
              </a:rPr>
              <a:t>region</a:t>
            </a:r>
            <a:endParaRPr lang="fr-FR" sz="3118" b="1" baseline="30000" dirty="0">
              <a:solidFill>
                <a:schemeClr val="bg1"/>
              </a:solidFill>
              <a:latin typeface="Century Gothic"/>
              <a:ea typeface="+mj-ea"/>
              <a:cs typeface="Century Gothic"/>
            </a:endParaRPr>
          </a:p>
        </p:txBody>
      </p:sp>
      <p:sp>
        <p:nvSpPr>
          <p:cNvPr id="3" name="ZoneTexte 2"/>
          <p:cNvSpPr txBox="1"/>
          <p:nvPr/>
        </p:nvSpPr>
        <p:spPr>
          <a:xfrm>
            <a:off x="1475277" y="7804199"/>
            <a:ext cx="8336029" cy="3323987"/>
          </a:xfrm>
          <a:prstGeom prst="rect">
            <a:avLst/>
          </a:prstGeom>
          <a:noFill/>
        </p:spPr>
        <p:txBody>
          <a:bodyPr wrap="square" rtlCol="0">
            <a:spAutoFit/>
          </a:bodyPr>
          <a:lstStyle/>
          <a:p>
            <a:pPr algn="just">
              <a:tabLst>
                <a:tab pos="2204720" algn="l"/>
              </a:tabLst>
            </a:pPr>
            <a:r>
              <a:rPr lang="en-US" sz="1400" i="1" dirty="0"/>
              <a:t>Hakea sericea </a:t>
            </a:r>
            <a:r>
              <a:rPr lang="en-US" sz="1400" dirty="0"/>
              <a:t>(EPPO List of invasive alien plants) is an </a:t>
            </a:r>
            <a:r>
              <a:rPr lang="en-GB" sz="1400" dirty="0">
                <a:cs typeface="Times New Roman" panose="02020603050405020304" pitchFamily="18" charset="0"/>
              </a:rPr>
              <a:t>e</a:t>
            </a:r>
            <a:r>
              <a:rPr lang="en-GB" sz="1400" dirty="0">
                <a:ea typeface="Calibri" panose="020F0502020204030204" pitchFamily="34" charset="0"/>
                <a:cs typeface="Times New Roman" panose="02020603050405020304" pitchFamily="18" charset="0"/>
              </a:rPr>
              <a:t>vergreen shrub or small tree native to Australia.  In the EPPO region, </a:t>
            </a:r>
            <a:r>
              <a:rPr lang="en-GB" sz="1400" i="1" dirty="0">
                <a:ea typeface="Calibri" panose="020F0502020204030204" pitchFamily="34" charset="0"/>
                <a:cs typeface="Times New Roman" panose="02020603050405020304" pitchFamily="18" charset="0"/>
              </a:rPr>
              <a:t>H. sericea </a:t>
            </a:r>
            <a:r>
              <a:rPr lang="en-GB" sz="1400" dirty="0">
                <a:ea typeface="Calibri" panose="020F0502020204030204" pitchFamily="34" charset="0"/>
                <a:cs typeface="Times New Roman" panose="02020603050405020304" pitchFamily="18" charset="0"/>
              </a:rPr>
              <a:t>is recorded from France, Madeira, Portugal and Spain. </a:t>
            </a:r>
            <a:r>
              <a:rPr lang="en-GB" sz="1400" dirty="0">
                <a:ea typeface="Calibri" panose="020F0502020204030204" pitchFamily="34" charset="0"/>
              </a:rPr>
              <a:t>In the EPPO region, disturbed areas (particularly road margins), forest margins, coastal grasslands and pine forest are all highlighted as additional habitats. Plants for planting has been the main pathway for entry into the EPPO region.  The plant is known to be used as an ornamental and hedging species, and therefore could be imported as seeds or plants for this purpose.  </a:t>
            </a:r>
            <a:endParaRPr lang="en-GB" sz="1400" dirty="0"/>
          </a:p>
          <a:p>
            <a:pPr algn="just">
              <a:tabLst>
                <a:tab pos="2204720" algn="l"/>
              </a:tabLst>
            </a:pPr>
            <a:endParaRPr lang="en-GB" sz="1400" dirty="0"/>
          </a:p>
          <a:p>
            <a:pPr algn="just"/>
            <a:endParaRPr lang="en-GB" sz="1400" i="1" dirty="0"/>
          </a:p>
          <a:p>
            <a:pPr algn="just"/>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400" dirty="0">
                <a:ea typeface="Calibri" panose="020F0502020204030204" pitchFamily="34" charset="0"/>
                <a:cs typeface="Times New Roman" panose="02020603050405020304" pitchFamily="18" charset="0"/>
              </a:rPr>
              <a:t>In Portugal, </a:t>
            </a:r>
            <a:r>
              <a:rPr lang="en-GB" sz="1400" i="1" dirty="0">
                <a:ea typeface="Calibri" panose="020F0502020204030204" pitchFamily="34" charset="0"/>
                <a:cs typeface="Times New Roman" panose="02020603050405020304" pitchFamily="18" charset="0"/>
              </a:rPr>
              <a:t>H. sericea</a:t>
            </a:r>
            <a:r>
              <a:rPr lang="en-GB" sz="1400" dirty="0">
                <a:ea typeface="Calibri" panose="020F0502020204030204" pitchFamily="34" charset="0"/>
                <a:cs typeface="Times New Roman" panose="02020603050405020304" pitchFamily="18" charset="0"/>
              </a:rPr>
              <a:t> forms extensive dense monospecific stands which can exclude native plant species and/or change community composition, including associated fauna.  Areas highly susceptible to invasion by </a:t>
            </a:r>
            <a:r>
              <a:rPr lang="en-GB" sz="1400" i="1" dirty="0">
                <a:ea typeface="Calibri" panose="020F0502020204030204" pitchFamily="34" charset="0"/>
                <a:cs typeface="Times New Roman" panose="02020603050405020304" pitchFamily="18" charset="0"/>
              </a:rPr>
              <a:t>H. sericea </a:t>
            </a:r>
            <a:r>
              <a:rPr lang="en-GB" sz="1400" dirty="0">
                <a:ea typeface="Calibri" panose="020F0502020204030204" pitchFamily="34" charset="0"/>
                <a:cs typeface="Times New Roman" panose="02020603050405020304" pitchFamily="18" charset="0"/>
              </a:rPr>
              <a:t>in the north of Portugal, are coincident with the distribution area of </a:t>
            </a:r>
            <a:r>
              <a:rPr lang="en-GB" sz="1400" i="1" dirty="0">
                <a:ea typeface="Calibri" panose="020F0502020204030204" pitchFamily="34" charset="0"/>
                <a:cs typeface="Times New Roman" panose="02020603050405020304" pitchFamily="18" charset="0"/>
              </a:rPr>
              <a:t>Succisa pinnatifida </a:t>
            </a:r>
            <a:r>
              <a:rPr lang="en-GB" sz="1400" dirty="0">
                <a:ea typeface="Calibri" panose="020F0502020204030204" pitchFamily="34" charset="0"/>
                <a:cs typeface="Times New Roman" panose="02020603050405020304" pitchFamily="18" charset="0"/>
              </a:rPr>
              <a:t>Lange</a:t>
            </a:r>
            <a:r>
              <a:rPr lang="en-GB" sz="1400" i="1" dirty="0">
                <a:ea typeface="Calibri" panose="020F0502020204030204" pitchFamily="34" charset="0"/>
                <a:cs typeface="Times New Roman" panose="02020603050405020304" pitchFamily="18" charset="0"/>
              </a:rPr>
              <a:t>,</a:t>
            </a:r>
            <a:r>
              <a:rPr lang="en-GB" sz="1400" dirty="0">
                <a:ea typeface="Calibri" panose="020F0502020204030204" pitchFamily="34" charset="0"/>
                <a:cs typeface="Times New Roman" panose="02020603050405020304" pitchFamily="18" charset="0"/>
              </a:rPr>
              <a:t> a rare endemic of the Iberian Peninsula. The high spread potential of the species acts to threaten and reduce the biodiversity of the </a:t>
            </a:r>
            <a:r>
              <a:rPr lang="en-GB" sz="1400" dirty="0" err="1">
                <a:ea typeface="Calibri" panose="020F0502020204030204" pitchFamily="34" charset="0"/>
                <a:cs typeface="Times New Roman" panose="02020603050405020304" pitchFamily="18" charset="0"/>
              </a:rPr>
              <a:t>Esterel</a:t>
            </a:r>
            <a:r>
              <a:rPr lang="en-GB" sz="1400" dirty="0">
                <a:ea typeface="Calibri" panose="020F0502020204030204" pitchFamily="34" charset="0"/>
                <a:cs typeface="Times New Roman" panose="02020603050405020304" pitchFamily="18" charset="0"/>
              </a:rPr>
              <a:t> Mountains in France, by eliminating less competitive native species of </a:t>
            </a:r>
            <a:r>
              <a:rPr lang="en-GB" sz="1400" dirty="0" err="1">
                <a:ea typeface="Calibri" panose="020F0502020204030204" pitchFamily="34" charset="0"/>
                <a:cs typeface="Times New Roman" panose="02020603050405020304" pitchFamily="18" charset="0"/>
              </a:rPr>
              <a:t>maquis</a:t>
            </a:r>
            <a:r>
              <a:rPr lang="en-GB" sz="1400" dirty="0">
                <a:ea typeface="Calibri" panose="020F0502020204030204" pitchFamily="34" charset="0"/>
                <a:cs typeface="Times New Roman" panose="02020603050405020304" pitchFamily="18" charset="0"/>
              </a:rPr>
              <a:t> and forest.</a:t>
            </a:r>
            <a:endParaRPr lang="en-GB" sz="1200" dirty="0">
              <a:ea typeface="Calibri" panose="020F0502020204030204" pitchFamily="34" charset="0"/>
              <a:cs typeface="Times New Roman" panose="02020603050405020304" pitchFamily="18" charset="0"/>
            </a:endParaRPr>
          </a:p>
          <a:p>
            <a:pPr algn="just"/>
            <a:endParaRPr lang="en-GB" sz="1400" i="1" dirty="0"/>
          </a:p>
        </p:txBody>
      </p:sp>
      <p:sp>
        <p:nvSpPr>
          <p:cNvPr id="24" name="ZoneTexte 23"/>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within the LIFE funded project LIFE15 PRE FR 001 </a:t>
            </a:r>
          </a:p>
        </p:txBody>
      </p:sp>
      <p:sp>
        <p:nvSpPr>
          <p:cNvPr id="36" name="ZoneTexte 35"/>
          <p:cNvSpPr txBox="1"/>
          <p:nvPr/>
        </p:nvSpPr>
        <p:spPr>
          <a:xfrm>
            <a:off x="1475277" y="9310579"/>
            <a:ext cx="2521098"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en-GB" sz="1782" b="1" dirty="0">
                <a:solidFill>
                  <a:srgbClr val="FFFFFF"/>
                </a:solidFill>
                <a:latin typeface="Century Gothic"/>
                <a:cs typeface="Century Gothic"/>
              </a:rPr>
              <a:t>What's</a:t>
            </a:r>
            <a:r>
              <a:rPr lang="fr-FR" sz="1782" b="1" dirty="0">
                <a:solidFill>
                  <a:srgbClr val="FFFFFF"/>
                </a:solidFill>
                <a:latin typeface="Century Gothic"/>
                <a:cs typeface="Century Gothic"/>
              </a:rPr>
              <a:t> the </a:t>
            </a:r>
            <a:r>
              <a:rPr lang="en-GB" sz="1782" b="1" dirty="0">
                <a:solidFill>
                  <a:srgbClr val="FFFFFF"/>
                </a:solidFill>
                <a:latin typeface="Century Gothic"/>
                <a:cs typeface="Century Gothic"/>
              </a:rPr>
              <a:t>problem</a:t>
            </a:r>
            <a:r>
              <a:rPr lang="fr-FR" sz="1782" b="1" dirty="0">
                <a:solidFill>
                  <a:srgbClr val="FFFFFF"/>
                </a:solidFill>
                <a:latin typeface="Century Gothic"/>
                <a:cs typeface="Century Gothic"/>
              </a:rPr>
              <a:t>?</a:t>
            </a:r>
          </a:p>
        </p:txBody>
      </p:sp>
      <p:pic>
        <p:nvPicPr>
          <p:cNvPr id="15" name="Picture 14" descr="A close up of a sign&#10;&#10;Description generated with very high confidence">
            <a:extLst>
              <a:ext uri="{FF2B5EF4-FFF2-40B4-BE49-F238E27FC236}">
                <a16:creationId xmlns:a16="http://schemas.microsoft.com/office/drawing/2014/main" id="{C91CD1EF-9A3F-4FE8-91AF-EEDBBDFFBCF1}"/>
              </a:ext>
            </a:extLst>
          </p:cNvPr>
          <p:cNvPicPr>
            <a:picLocks noChangeAspect="1"/>
          </p:cNvPicPr>
          <p:nvPr/>
        </p:nvPicPr>
        <p:blipFill>
          <a:blip r:embed="rId3"/>
          <a:stretch>
            <a:fillRect/>
          </a:stretch>
        </p:blipFill>
        <p:spPr>
          <a:xfrm>
            <a:off x="160256" y="334252"/>
            <a:ext cx="1315022" cy="950786"/>
          </a:xfrm>
          <a:prstGeom prst="rect">
            <a:avLst/>
          </a:prstGeom>
        </p:spPr>
      </p:pic>
      <p:sp>
        <p:nvSpPr>
          <p:cNvPr id="37" name="Triangle isocèle 6">
            <a:extLst>
              <a:ext uri="{FF2B5EF4-FFF2-40B4-BE49-F238E27FC236}">
                <a16:creationId xmlns:a16="http://schemas.microsoft.com/office/drawing/2014/main" id="{A0378BD5-D4BA-4440-B957-F27A96F05E9D}"/>
              </a:ext>
            </a:extLst>
          </p:cNvPr>
          <p:cNvSpPr/>
          <p:nvPr/>
        </p:nvSpPr>
        <p:spPr>
          <a:xfrm rot="16200000" flipH="1">
            <a:off x="4392656" y="11201960"/>
            <a:ext cx="318209" cy="238942"/>
          </a:xfrm>
          <a:prstGeom prst="triangl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3207"/>
          </a:p>
        </p:txBody>
      </p:sp>
      <p:pic>
        <p:nvPicPr>
          <p:cNvPr id="40" name="Image 8">
            <a:extLst>
              <a:ext uri="{FF2B5EF4-FFF2-40B4-BE49-F238E27FC236}">
                <a16:creationId xmlns:a16="http://schemas.microsoft.com/office/drawing/2014/main" id="{8BF88E29-9AEF-4BA5-B83C-F7F5FFD557AD}"/>
              </a:ext>
            </a:extLst>
          </p:cNvPr>
          <p:cNvPicPr>
            <a:picLocks noChangeAspect="1"/>
          </p:cNvPicPr>
          <p:nvPr/>
        </p:nvPicPr>
        <p:blipFill>
          <a:blip r:embed="rId4"/>
          <a:stretch>
            <a:fillRect/>
          </a:stretch>
        </p:blipFill>
        <p:spPr>
          <a:xfrm>
            <a:off x="6371126" y="12456419"/>
            <a:ext cx="244405" cy="319085"/>
          </a:xfrm>
          <a:prstGeom prst="rect">
            <a:avLst/>
          </a:prstGeom>
        </p:spPr>
      </p:pic>
      <p:sp>
        <p:nvSpPr>
          <p:cNvPr id="17" name="TextBox 16">
            <a:extLst>
              <a:ext uri="{FF2B5EF4-FFF2-40B4-BE49-F238E27FC236}">
                <a16:creationId xmlns:a16="http://schemas.microsoft.com/office/drawing/2014/main" id="{CAE26854-AAA6-44BE-822A-FA0F194125E5}"/>
              </a:ext>
            </a:extLst>
          </p:cNvPr>
          <p:cNvSpPr txBox="1"/>
          <p:nvPr/>
        </p:nvSpPr>
        <p:spPr>
          <a:xfrm>
            <a:off x="4410334" y="12382143"/>
            <a:ext cx="1966496" cy="523220"/>
          </a:xfrm>
          <a:prstGeom prst="rect">
            <a:avLst/>
          </a:prstGeom>
          <a:noFill/>
        </p:spPr>
        <p:txBody>
          <a:bodyPr wrap="square" rtlCol="0">
            <a:spAutoFit/>
          </a:bodyPr>
          <a:lstStyle/>
          <a:p>
            <a:pPr algn="r"/>
            <a:r>
              <a:rPr lang="en-GB" sz="1400" dirty="0"/>
              <a:t>Infestation </a:t>
            </a:r>
            <a:r>
              <a:rPr lang="en-GB" sz="1400" i="1" dirty="0"/>
              <a:t>of H. sericea </a:t>
            </a:r>
            <a:r>
              <a:rPr lang="en-GB" sz="1400" dirty="0"/>
              <a:t>in Portugal</a:t>
            </a:r>
          </a:p>
        </p:txBody>
      </p:sp>
      <p:sp>
        <p:nvSpPr>
          <p:cNvPr id="44" name="TextBox 43">
            <a:extLst>
              <a:ext uri="{FF2B5EF4-FFF2-40B4-BE49-F238E27FC236}">
                <a16:creationId xmlns:a16="http://schemas.microsoft.com/office/drawing/2014/main" id="{9AB2C2B1-BEE8-42D3-A2A3-00DFF0469DF8}"/>
              </a:ext>
            </a:extLst>
          </p:cNvPr>
          <p:cNvSpPr txBox="1"/>
          <p:nvPr/>
        </p:nvSpPr>
        <p:spPr>
          <a:xfrm>
            <a:off x="4685648" y="11173365"/>
            <a:ext cx="2134251" cy="307777"/>
          </a:xfrm>
          <a:prstGeom prst="rect">
            <a:avLst/>
          </a:prstGeom>
          <a:noFill/>
        </p:spPr>
        <p:txBody>
          <a:bodyPr wrap="square" rtlCol="0">
            <a:spAutoFit/>
          </a:bodyPr>
          <a:lstStyle/>
          <a:p>
            <a:r>
              <a:rPr lang="en-GB" sz="1400" dirty="0"/>
              <a:t>Mature seed pods</a:t>
            </a:r>
          </a:p>
        </p:txBody>
      </p:sp>
      <p:grpSp>
        <p:nvGrpSpPr>
          <p:cNvPr id="45" name="Groupe 41">
            <a:extLst>
              <a:ext uri="{FF2B5EF4-FFF2-40B4-BE49-F238E27FC236}">
                <a16:creationId xmlns:a16="http://schemas.microsoft.com/office/drawing/2014/main" id="{28881A52-4347-4375-8204-3A135E53B570}"/>
              </a:ext>
            </a:extLst>
          </p:cNvPr>
          <p:cNvGrpSpPr/>
          <p:nvPr/>
        </p:nvGrpSpPr>
        <p:grpSpPr>
          <a:xfrm>
            <a:off x="665938" y="13602913"/>
            <a:ext cx="1772308" cy="653438"/>
            <a:chOff x="1568956" y="9703316"/>
            <a:chExt cx="1591525" cy="586784"/>
          </a:xfrm>
        </p:grpSpPr>
        <p:grpSp>
          <p:nvGrpSpPr>
            <p:cNvPr id="46" name="Groupe 27">
              <a:extLst>
                <a:ext uri="{FF2B5EF4-FFF2-40B4-BE49-F238E27FC236}">
                  <a16:creationId xmlns:a16="http://schemas.microsoft.com/office/drawing/2014/main" id="{CE5D992C-64B9-4D8E-8B83-97FF3708DBA7}"/>
                </a:ext>
              </a:extLst>
            </p:cNvPr>
            <p:cNvGrpSpPr/>
            <p:nvPr/>
          </p:nvGrpSpPr>
          <p:grpSpPr>
            <a:xfrm>
              <a:off x="1568956" y="9703316"/>
              <a:ext cx="1591525" cy="586784"/>
              <a:chOff x="1568956" y="9703316"/>
              <a:chExt cx="1591525" cy="586784"/>
            </a:xfrm>
          </p:grpSpPr>
          <p:sp>
            <p:nvSpPr>
              <p:cNvPr id="48" name="Ellipse 18">
                <a:extLst>
                  <a:ext uri="{FF2B5EF4-FFF2-40B4-BE49-F238E27FC236}">
                    <a16:creationId xmlns:a16="http://schemas.microsoft.com/office/drawing/2014/main" id="{98BC1C6F-0691-4737-BD0B-CEF29982A232}"/>
                  </a:ext>
                </a:extLst>
              </p:cNvPr>
              <p:cNvSpPr/>
              <p:nvPr/>
            </p:nvSpPr>
            <p:spPr>
              <a:xfrm>
                <a:off x="1568956" y="9794184"/>
                <a:ext cx="495916" cy="49591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3207"/>
              </a:p>
            </p:txBody>
          </p:sp>
          <p:sp>
            <p:nvSpPr>
              <p:cNvPr id="49" name="ZoneTexte 19">
                <a:extLst>
                  <a:ext uri="{FF2B5EF4-FFF2-40B4-BE49-F238E27FC236}">
                    <a16:creationId xmlns:a16="http://schemas.microsoft.com/office/drawing/2014/main" id="{6B0B4B73-F1A0-46CF-A5B2-1111929665BA}"/>
                  </a:ext>
                </a:extLst>
              </p:cNvPr>
              <p:cNvSpPr txBox="1"/>
              <p:nvPr/>
            </p:nvSpPr>
            <p:spPr>
              <a:xfrm>
                <a:off x="1898263" y="9703316"/>
                <a:ext cx="1262218" cy="29837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559" b="1" dirty="0">
                    <a:solidFill>
                      <a:srgbClr val="FFFFFF"/>
                    </a:solidFill>
                    <a:latin typeface="Century Gothic"/>
                    <a:cs typeface="Century Gothic"/>
                  </a:rPr>
                  <a:t>Contact us!</a:t>
                </a:r>
              </a:p>
            </p:txBody>
          </p:sp>
        </p:grpSp>
        <p:pic>
          <p:nvPicPr>
            <p:cNvPr id="47" name="Image 40">
              <a:extLst>
                <a:ext uri="{FF2B5EF4-FFF2-40B4-BE49-F238E27FC236}">
                  <a16:creationId xmlns:a16="http://schemas.microsoft.com/office/drawing/2014/main" id="{19FCA007-D3AD-4E1F-8AC0-A94FF8EFBCAF}"/>
                </a:ext>
              </a:extLst>
            </p:cNvPr>
            <p:cNvPicPr>
              <a:picLocks noChangeAspect="1"/>
            </p:cNvPicPr>
            <p:nvPr/>
          </p:nvPicPr>
          <p:blipFill>
            <a:blip r:embed="rId5"/>
            <a:stretch>
              <a:fillRect/>
            </a:stretch>
          </p:blipFill>
          <p:spPr>
            <a:xfrm>
              <a:off x="1660620" y="9901001"/>
              <a:ext cx="308650" cy="3090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pic>
      </p:grpSp>
      <p:sp>
        <p:nvSpPr>
          <p:cNvPr id="50" name="ZoneTexte 32">
            <a:extLst>
              <a:ext uri="{FF2B5EF4-FFF2-40B4-BE49-F238E27FC236}">
                <a16:creationId xmlns:a16="http://schemas.microsoft.com/office/drawing/2014/main" id="{1494141C-5660-444A-BEDF-EBED0BD8A5BF}"/>
              </a:ext>
            </a:extLst>
          </p:cNvPr>
          <p:cNvSpPr txBox="1"/>
          <p:nvPr/>
        </p:nvSpPr>
        <p:spPr>
          <a:xfrm>
            <a:off x="2604304" y="13571184"/>
            <a:ext cx="5483201" cy="400110"/>
          </a:xfrm>
          <a:prstGeom prst="rect">
            <a:avLst/>
          </a:prstGeom>
          <a:noFill/>
        </p:spPr>
        <p:txBody>
          <a:bodyPr wrap="square" rtlCol="0">
            <a:spAutoFit/>
          </a:bodyPr>
          <a:lstStyle/>
          <a:p>
            <a:r>
              <a:rPr lang="en-GB" sz="2000" dirty="0"/>
              <a:t>Your contact details, logos, links, QR codes …</a:t>
            </a:r>
          </a:p>
        </p:txBody>
      </p:sp>
      <p:pic>
        <p:nvPicPr>
          <p:cNvPr id="32" name="Picture 31" descr="C:\Users\rt.EPPO\AppData\Local\Microsoft\Windows\INetCache\Content.Word\Hakea_sericea_Portugal_branch_with_fruits_EMarchante.jpg">
            <a:extLst>
              <a:ext uri="{FF2B5EF4-FFF2-40B4-BE49-F238E27FC236}">
                <a16:creationId xmlns:a16="http://schemas.microsoft.com/office/drawing/2014/main" id="{9E153AE0-C8C5-4A7F-A062-1515E3AE9C4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84722" y="10947957"/>
            <a:ext cx="2765281" cy="2056972"/>
          </a:xfrm>
          <a:prstGeom prst="rect">
            <a:avLst/>
          </a:prstGeom>
          <a:noFill/>
          <a:ln>
            <a:noFill/>
          </a:ln>
        </p:spPr>
      </p:pic>
      <p:pic>
        <p:nvPicPr>
          <p:cNvPr id="33" name="Picture 32" descr="C:\Users\rt.EPPO\AppData\Local\Microsoft\Windows\INetCache\Content.Word\Hakea_sericea_Portugal_burn_plants_&amp;_new_infestation_EMarchante.jpg">
            <a:extLst>
              <a:ext uri="{FF2B5EF4-FFF2-40B4-BE49-F238E27FC236}">
                <a16:creationId xmlns:a16="http://schemas.microsoft.com/office/drawing/2014/main" id="{2DCC0FED-967C-448A-A074-8D59290AF2B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692732" y="10956789"/>
            <a:ext cx="3071979" cy="2086211"/>
          </a:xfrm>
          <a:prstGeom prst="rect">
            <a:avLst/>
          </a:prstGeom>
          <a:noFill/>
          <a:ln>
            <a:noFill/>
          </a:ln>
        </p:spPr>
      </p:pic>
      <p:pic>
        <p:nvPicPr>
          <p:cNvPr id="4" name="Picture 3" descr="A close up of a tree&#10;&#10;Description generated with very high confidence">
            <a:extLst>
              <a:ext uri="{FF2B5EF4-FFF2-40B4-BE49-F238E27FC236}">
                <a16:creationId xmlns:a16="http://schemas.microsoft.com/office/drawing/2014/main" id="{EBA205B1-27AB-4EA2-8759-7D1A8EF7BBC0}"/>
              </a:ext>
            </a:extLst>
          </p:cNvPr>
          <p:cNvPicPr>
            <a:picLocks noChangeAspect="1"/>
          </p:cNvPicPr>
          <p:nvPr/>
        </p:nvPicPr>
        <p:blipFill>
          <a:blip r:embed="rId8"/>
          <a:stretch>
            <a:fillRect/>
          </a:stretch>
        </p:blipFill>
        <p:spPr>
          <a:xfrm>
            <a:off x="2457972" y="2450034"/>
            <a:ext cx="6057512" cy="4543134"/>
          </a:xfrm>
          <a:prstGeom prst="rect">
            <a:avLst/>
          </a:prstGeom>
        </p:spPr>
      </p:pic>
      <p:sp>
        <p:nvSpPr>
          <p:cNvPr id="28" name="TextBox 27">
            <a:extLst>
              <a:ext uri="{FF2B5EF4-FFF2-40B4-BE49-F238E27FC236}">
                <a16:creationId xmlns:a16="http://schemas.microsoft.com/office/drawing/2014/main" id="{9C436F42-040E-4655-941C-238C159A5A46}"/>
              </a:ext>
            </a:extLst>
          </p:cNvPr>
          <p:cNvSpPr txBox="1"/>
          <p:nvPr/>
        </p:nvSpPr>
        <p:spPr>
          <a:xfrm>
            <a:off x="2393225" y="6977670"/>
            <a:ext cx="6187006" cy="215444"/>
          </a:xfrm>
          <a:prstGeom prst="rect">
            <a:avLst/>
          </a:prstGeom>
          <a:noFill/>
        </p:spPr>
        <p:txBody>
          <a:bodyPr wrap="square" rtlCol="0">
            <a:spAutoFit/>
          </a:bodyPr>
          <a:lstStyle/>
          <a:p>
            <a:r>
              <a:rPr lang="en-GB" sz="800" dirty="0"/>
              <a:t>Image: Elizabete Marchante (</a:t>
            </a:r>
            <a:r>
              <a:rPr lang="x-none" sz="800" dirty="0"/>
              <a:t>Universtiy  of Coimbra</a:t>
            </a:r>
            <a:r>
              <a:rPr lang="en-GB" sz="800" dirty="0"/>
              <a:t>) EPPO Global database, https:\\gd.eppo.int </a:t>
            </a:r>
          </a:p>
        </p:txBody>
      </p:sp>
      <p:sp>
        <p:nvSpPr>
          <p:cNvPr id="29" name="TextBox 28">
            <a:extLst>
              <a:ext uri="{FF2B5EF4-FFF2-40B4-BE49-F238E27FC236}">
                <a16:creationId xmlns:a16="http://schemas.microsoft.com/office/drawing/2014/main" id="{2A5E95E2-0BD4-41BC-873B-1ABC6E30F6FA}"/>
              </a:ext>
            </a:extLst>
          </p:cNvPr>
          <p:cNvSpPr txBox="1"/>
          <p:nvPr/>
        </p:nvSpPr>
        <p:spPr>
          <a:xfrm>
            <a:off x="1475277" y="12991180"/>
            <a:ext cx="3071979" cy="338554"/>
          </a:xfrm>
          <a:prstGeom prst="rect">
            <a:avLst/>
          </a:prstGeom>
          <a:noFill/>
        </p:spPr>
        <p:txBody>
          <a:bodyPr wrap="square" rtlCol="0">
            <a:spAutoFit/>
          </a:bodyPr>
          <a:lstStyle/>
          <a:p>
            <a:r>
              <a:rPr lang="en-GB" sz="800" dirty="0"/>
              <a:t>Image: Elizabete Marchante (</a:t>
            </a:r>
            <a:r>
              <a:rPr lang="x-none" sz="800" dirty="0"/>
              <a:t>Universtiy  of Coimbra</a:t>
            </a:r>
            <a:r>
              <a:rPr lang="en-GB" sz="800" dirty="0"/>
              <a:t>) EPPO Global database, https:\\gd.eppo.int </a:t>
            </a:r>
          </a:p>
        </p:txBody>
      </p:sp>
      <p:sp>
        <p:nvSpPr>
          <p:cNvPr id="34" name="TextBox 33">
            <a:extLst>
              <a:ext uri="{FF2B5EF4-FFF2-40B4-BE49-F238E27FC236}">
                <a16:creationId xmlns:a16="http://schemas.microsoft.com/office/drawing/2014/main" id="{5EBF7E77-6F27-4D2B-ACD8-D20BBA2750EE}"/>
              </a:ext>
            </a:extLst>
          </p:cNvPr>
          <p:cNvSpPr txBox="1"/>
          <p:nvPr/>
        </p:nvSpPr>
        <p:spPr>
          <a:xfrm>
            <a:off x="6599872" y="13035292"/>
            <a:ext cx="3071979" cy="338554"/>
          </a:xfrm>
          <a:prstGeom prst="rect">
            <a:avLst/>
          </a:prstGeom>
          <a:noFill/>
        </p:spPr>
        <p:txBody>
          <a:bodyPr wrap="square" rtlCol="0">
            <a:spAutoFit/>
          </a:bodyPr>
          <a:lstStyle/>
          <a:p>
            <a:r>
              <a:rPr lang="en-GB" sz="800" dirty="0"/>
              <a:t>Image: Elizabete Marchante (</a:t>
            </a:r>
            <a:r>
              <a:rPr lang="x-none" sz="800" dirty="0"/>
              <a:t>Universtiy  of Coimbra</a:t>
            </a:r>
            <a:r>
              <a:rPr lang="en-GB" sz="800" dirty="0"/>
              <a:t>) EPPO Global database, https:\\gd.eppo.int </a:t>
            </a:r>
          </a:p>
        </p:txBody>
      </p:sp>
      <p:grpSp>
        <p:nvGrpSpPr>
          <p:cNvPr id="31" name="Group 30">
            <a:extLst>
              <a:ext uri="{FF2B5EF4-FFF2-40B4-BE49-F238E27FC236}">
                <a16:creationId xmlns:a16="http://schemas.microsoft.com/office/drawing/2014/main" id="{61541081-66FD-48D8-80A6-94FC79183FC1}"/>
              </a:ext>
            </a:extLst>
          </p:cNvPr>
          <p:cNvGrpSpPr/>
          <p:nvPr/>
        </p:nvGrpSpPr>
        <p:grpSpPr>
          <a:xfrm>
            <a:off x="8418071" y="13451227"/>
            <a:ext cx="2222454" cy="1580601"/>
            <a:chOff x="8383382" y="267333"/>
            <a:chExt cx="2222454" cy="1580601"/>
          </a:xfrm>
        </p:grpSpPr>
        <p:pic>
          <p:nvPicPr>
            <p:cNvPr id="35" name="Picture 34" descr="Afficher l'image d'origine">
              <a:extLst>
                <a:ext uri="{FF2B5EF4-FFF2-40B4-BE49-F238E27FC236}">
                  <a16:creationId xmlns:a16="http://schemas.microsoft.com/office/drawing/2014/main" id="{948DF9C4-D911-477A-99BF-433EA2F3880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383382" y="1181754"/>
              <a:ext cx="2222454" cy="666180"/>
            </a:xfrm>
            <a:prstGeom prst="rect">
              <a:avLst/>
            </a:prstGeom>
            <a:noFill/>
            <a:ln>
              <a:noFill/>
            </a:ln>
          </p:spPr>
        </p:pic>
        <p:pic>
          <p:nvPicPr>
            <p:cNvPr id="39" name="Image 24" descr="logo eppo.jpeg">
              <a:extLst>
                <a:ext uri="{FF2B5EF4-FFF2-40B4-BE49-F238E27FC236}">
                  <a16:creationId xmlns:a16="http://schemas.microsoft.com/office/drawing/2014/main" id="{FCA65DD6-1257-4BD1-9616-99198667D2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6458" y="267333"/>
              <a:ext cx="822236" cy="859610"/>
            </a:xfrm>
            <a:prstGeom prst="rect">
              <a:avLst/>
            </a:prstGeom>
          </p:spPr>
        </p:pic>
      </p:grpSp>
    </p:spTree>
    <p:extLst>
      <p:ext uri="{BB962C8B-B14F-4D97-AF65-F5344CB8AC3E}">
        <p14:creationId xmlns:p14="http://schemas.microsoft.com/office/powerpoint/2010/main" val="403031706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334</Words>
  <Application>Microsoft Office PowerPoint</Application>
  <PresentationFormat>Personnalisé</PresentationFormat>
  <Paragraphs>20</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Century Gothic</vt:lpstr>
      <vt:lpstr>Times New Roman</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150</cp:revision>
  <cp:lastPrinted>2018-09-11T16:11:56Z</cp:lastPrinted>
  <dcterms:created xsi:type="dcterms:W3CDTF">2016-07-12T13:11:24Z</dcterms:created>
  <dcterms:modified xsi:type="dcterms:W3CDTF">2018-09-12T15:40:00Z</dcterms:modified>
</cp:coreProperties>
</file>