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9"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2" autoAdjust="0"/>
    <p:restoredTop sz="96224" autoAdjust="0"/>
  </p:normalViewPr>
  <p:slideViewPr>
    <p:cSldViewPr snapToGrid="0" snapToObjects="1">
      <p:cViewPr varScale="1">
        <p:scale>
          <a:sx n="49" d="100"/>
          <a:sy n="49" d="100"/>
        </p:scale>
        <p:origin x="2466" y="66"/>
      </p:cViewPr>
      <p:guideLst>
        <p:guide orient="horz" pos="4762"/>
        <p:guide pos="3413"/>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12/09/2018</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9325" y="1243013"/>
            <a:ext cx="2371725" cy="335597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C638C6-A45D-4101-8B4B-063E15972C26}" type="slidenum">
              <a:rPr lang="fr-FR" smtClean="0"/>
              <a:t>1</a:t>
            </a:fld>
            <a:endParaRPr lang="fr-FR"/>
          </a:p>
        </p:txBody>
      </p:sp>
    </p:spTree>
    <p:extLst>
      <p:ext uri="{BB962C8B-B14F-4D97-AF65-F5344CB8AC3E}">
        <p14:creationId xmlns:p14="http://schemas.microsoft.com/office/powerpoint/2010/main" val="2308792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12/09/2018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12/09/2018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12/09/2018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rganigramme : Entrée manuelle 11"/>
          <p:cNvSpPr/>
          <p:nvPr/>
        </p:nvSpPr>
        <p:spPr>
          <a:xfrm flipV="1">
            <a:off x="-28286" y="-56510"/>
            <a:ext cx="10748383" cy="728357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7"/>
              <a:gd name="connsiteY0" fmla="*/ 3317 h 10000"/>
              <a:gd name="connsiteX1" fmla="*/ 10017 w 10017"/>
              <a:gd name="connsiteY1" fmla="*/ 0 h 10000"/>
              <a:gd name="connsiteX2" fmla="*/ 10017 w 10017"/>
              <a:gd name="connsiteY2" fmla="*/ 10000 h 10000"/>
              <a:gd name="connsiteX3" fmla="*/ 17 w 10017"/>
              <a:gd name="connsiteY3" fmla="*/ 10000 h 10000"/>
              <a:gd name="connsiteX4" fmla="*/ 0 w 10017"/>
              <a:gd name="connsiteY4" fmla="*/ 3317 h 10000"/>
              <a:gd name="connsiteX0" fmla="*/ 117 w 10001"/>
              <a:gd name="connsiteY0" fmla="*/ 3938 h 10000"/>
              <a:gd name="connsiteX1" fmla="*/ 10001 w 10001"/>
              <a:gd name="connsiteY1" fmla="*/ 0 h 10000"/>
              <a:gd name="connsiteX2" fmla="*/ 10001 w 10001"/>
              <a:gd name="connsiteY2" fmla="*/ 10000 h 10000"/>
              <a:gd name="connsiteX3" fmla="*/ 1 w 10001"/>
              <a:gd name="connsiteY3" fmla="*/ 10000 h 10000"/>
              <a:gd name="connsiteX4" fmla="*/ 117 w 10001"/>
              <a:gd name="connsiteY4" fmla="*/ 3938 h 10000"/>
              <a:gd name="connsiteX0" fmla="*/ 34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34 w 10001"/>
              <a:gd name="connsiteY4" fmla="*/ 3988 h 10000"/>
              <a:gd name="connsiteX0" fmla="*/ 17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17 w 10001"/>
              <a:gd name="connsiteY4" fmla="*/ 3988 h 10000"/>
              <a:gd name="connsiteX0" fmla="*/ 0 w 10034"/>
              <a:gd name="connsiteY0" fmla="*/ 4013 h 10000"/>
              <a:gd name="connsiteX1" fmla="*/ 10034 w 10034"/>
              <a:gd name="connsiteY1" fmla="*/ 0 h 10000"/>
              <a:gd name="connsiteX2" fmla="*/ 10034 w 10034"/>
              <a:gd name="connsiteY2" fmla="*/ 10000 h 10000"/>
              <a:gd name="connsiteX3" fmla="*/ 34 w 10034"/>
              <a:gd name="connsiteY3" fmla="*/ 10000 h 10000"/>
              <a:gd name="connsiteX4" fmla="*/ 0 w 10034"/>
              <a:gd name="connsiteY4" fmla="*/ 4013 h 10000"/>
              <a:gd name="connsiteX0" fmla="*/ 0 w 10034"/>
              <a:gd name="connsiteY0" fmla="*/ 4013 h 10099"/>
              <a:gd name="connsiteX1" fmla="*/ 10034 w 10034"/>
              <a:gd name="connsiteY1" fmla="*/ 0 h 10099"/>
              <a:gd name="connsiteX2" fmla="*/ 10034 w 10034"/>
              <a:gd name="connsiteY2" fmla="*/ 10000 h 10099"/>
              <a:gd name="connsiteX3" fmla="*/ 17 w 10034"/>
              <a:gd name="connsiteY3" fmla="*/ 10099 h 10099"/>
              <a:gd name="connsiteX4" fmla="*/ 0 w 10034"/>
              <a:gd name="connsiteY4" fmla="*/ 4013 h 10099"/>
              <a:gd name="connsiteX0" fmla="*/ 0 w 10034"/>
              <a:gd name="connsiteY0" fmla="*/ 4013 h 10099"/>
              <a:gd name="connsiteX1" fmla="*/ 10034 w 10034"/>
              <a:gd name="connsiteY1" fmla="*/ 0 h 10099"/>
              <a:gd name="connsiteX2" fmla="*/ 10034 w 10034"/>
              <a:gd name="connsiteY2" fmla="*/ 10052 h 10099"/>
              <a:gd name="connsiteX3" fmla="*/ 17 w 10034"/>
              <a:gd name="connsiteY3" fmla="*/ 10099 h 10099"/>
              <a:gd name="connsiteX4" fmla="*/ 0 w 10034"/>
              <a:gd name="connsiteY4" fmla="*/ 4013 h 1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 h="10099">
                <a:moveTo>
                  <a:pt x="0" y="4013"/>
                </a:moveTo>
                <a:lnTo>
                  <a:pt x="10034" y="0"/>
                </a:lnTo>
                <a:lnTo>
                  <a:pt x="10034" y="10052"/>
                </a:lnTo>
                <a:lnTo>
                  <a:pt x="17" y="10099"/>
                </a:lnTo>
                <a:cubicBezTo>
                  <a:pt x="11" y="7871"/>
                  <a:pt x="6" y="6241"/>
                  <a:pt x="0" y="4013"/>
                </a:cubicBez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dirty="0"/>
          </a:p>
        </p:txBody>
      </p:sp>
      <p:cxnSp>
        <p:nvCxnSpPr>
          <p:cNvPr id="10" name="Connecteur droit 9"/>
          <p:cNvCxnSpPr/>
          <p:nvPr/>
        </p:nvCxnSpPr>
        <p:spPr>
          <a:xfrm>
            <a:off x="7537268" y="1954813"/>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665938" y="1954813"/>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7" name="Sous-titre 2"/>
          <p:cNvSpPr txBox="1">
            <a:spLocks/>
          </p:cNvSpPr>
          <p:nvPr/>
        </p:nvSpPr>
        <p:spPr>
          <a:xfrm>
            <a:off x="-1133133" y="14398595"/>
            <a:ext cx="10720097" cy="292986"/>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chemeClr val="accent6"/>
                </a:solidFill>
                <a:latin typeface="Century Gothic"/>
                <a:cs typeface="Century Gothic"/>
              </a:rPr>
              <a:t>Learn</a:t>
            </a:r>
            <a:r>
              <a:rPr lang="fr-FR" sz="2673" b="1" baseline="30000" dirty="0">
                <a:solidFill>
                  <a:schemeClr val="accent6"/>
                </a:solidFill>
                <a:latin typeface="Century Gothic"/>
                <a:cs typeface="Century Gothic"/>
              </a:rPr>
              <a:t> more about </a:t>
            </a:r>
            <a:r>
              <a:rPr lang="fr-FR" sz="2673" b="1" i="1" baseline="30000" dirty="0">
                <a:solidFill>
                  <a:schemeClr val="accent6"/>
                </a:solidFill>
                <a:latin typeface="Century Gothic"/>
                <a:cs typeface="Century Gothic"/>
              </a:rPr>
              <a:t>Humulus scandens</a:t>
            </a:r>
            <a:r>
              <a:rPr lang="fr-FR" sz="2673" b="1" baseline="30000" dirty="0">
                <a:solidFill>
                  <a:schemeClr val="accent6"/>
                </a:solidFill>
                <a:latin typeface="Century Gothic"/>
                <a:cs typeface="Century Gothic"/>
              </a:rPr>
              <a:t>: https://gd.eppo.int </a:t>
            </a:r>
          </a:p>
        </p:txBody>
      </p:sp>
      <p:sp>
        <p:nvSpPr>
          <p:cNvPr id="8" name="ZoneTexte 7"/>
          <p:cNvSpPr txBox="1"/>
          <p:nvPr/>
        </p:nvSpPr>
        <p:spPr>
          <a:xfrm>
            <a:off x="1475277" y="7217839"/>
            <a:ext cx="1382284"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8" name="ZoneTexte 37"/>
          <p:cNvSpPr txBox="1"/>
          <p:nvPr/>
        </p:nvSpPr>
        <p:spPr>
          <a:xfrm>
            <a:off x="-897230" y="53113"/>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BE AWARE!</a:t>
            </a:r>
          </a:p>
          <a:p>
            <a:pPr algn="ctr"/>
            <a:r>
              <a:rPr lang="fr-FR" sz="5345" b="1" i="1" baseline="30000" dirty="0">
                <a:solidFill>
                  <a:schemeClr val="bg1"/>
                </a:solidFill>
                <a:latin typeface="Century Gothic"/>
                <a:ea typeface="+mj-ea"/>
                <a:cs typeface="Century Gothic"/>
              </a:rPr>
              <a:t>Humulus scandens</a:t>
            </a: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the EPPO </a:t>
            </a:r>
            <a:r>
              <a:rPr lang="fr-FR" sz="3118" b="1" baseline="30000" dirty="0" err="1">
                <a:solidFill>
                  <a:schemeClr val="bg1"/>
                </a:solidFill>
                <a:latin typeface="Century Gothic"/>
                <a:ea typeface="+mj-ea"/>
                <a:cs typeface="Century Gothic"/>
              </a:rPr>
              <a:t>region</a:t>
            </a:r>
            <a:endParaRPr lang="fr-FR" sz="3118" b="1" baseline="30000" dirty="0">
              <a:solidFill>
                <a:schemeClr val="bg1"/>
              </a:solidFill>
              <a:latin typeface="Century Gothic"/>
              <a:ea typeface="+mj-ea"/>
              <a:cs typeface="Century Gothic"/>
            </a:endParaRPr>
          </a:p>
        </p:txBody>
      </p:sp>
      <p:sp>
        <p:nvSpPr>
          <p:cNvPr id="3" name="ZoneTexte 2"/>
          <p:cNvSpPr txBox="1"/>
          <p:nvPr/>
        </p:nvSpPr>
        <p:spPr>
          <a:xfrm>
            <a:off x="1475277" y="7635751"/>
            <a:ext cx="8336029" cy="2968441"/>
          </a:xfrm>
          <a:prstGeom prst="rect">
            <a:avLst/>
          </a:prstGeom>
          <a:noFill/>
        </p:spPr>
        <p:txBody>
          <a:bodyPr wrap="square" rtlCol="0">
            <a:spAutoFit/>
          </a:bodyPr>
          <a:lstStyle/>
          <a:p>
            <a:pPr marR="36830" algn="just"/>
            <a:r>
              <a:rPr lang="en-GB" sz="1400" i="1" dirty="0"/>
              <a:t>Humulus scandens </a:t>
            </a:r>
            <a:r>
              <a:rPr lang="en-GB" sz="1400" dirty="0"/>
              <a:t>is a herbaceous annual vine native to Asia.  The species is recorded in the EPPO region from </a:t>
            </a:r>
            <a:r>
              <a:rPr lang="en-GB" sz="1400" dirty="0">
                <a:ea typeface="Calibri" panose="020F0502020204030204" pitchFamily="34" charset="0"/>
              </a:rPr>
              <a:t>Austria, Belgium, Czech Republic, France, Germany, Italy, Hungary, Romania, Serbia, Slovakia, Slovenia, Switzerland, Ukraine. </a:t>
            </a:r>
            <a:r>
              <a:rPr lang="en-GB" sz="1400" dirty="0">
                <a:ea typeface="Calibri" panose="020F0502020204030204" pitchFamily="34" charset="0"/>
                <a:cs typeface="Times New Roman" panose="02020603050405020304" pitchFamily="18" charset="0"/>
              </a:rPr>
              <a:t>In both its native range and its introduced range, </a:t>
            </a:r>
            <a:r>
              <a:rPr lang="en-GB" sz="1400" i="1" dirty="0">
                <a:ea typeface="Calibri" panose="020F0502020204030204" pitchFamily="34" charset="0"/>
                <a:cs typeface="Times New Roman" panose="02020603050405020304" pitchFamily="18" charset="0"/>
              </a:rPr>
              <a:t>H. scandens</a:t>
            </a:r>
            <a:r>
              <a:rPr lang="en-GB" sz="1400" dirty="0">
                <a:ea typeface="Calibri" panose="020F0502020204030204" pitchFamily="34" charset="0"/>
                <a:cs typeface="Times New Roman" panose="02020603050405020304" pitchFamily="18" charset="0"/>
              </a:rPr>
              <a:t> is a plant of riverside, particularly on the loose, bare surfaces of alluvial bars formed by river and stream-sides by temporary floods. The plant can also invade ruderal areas under climates with no dry seasons.</a:t>
            </a:r>
            <a:endParaRPr lang="en-GB" sz="1200" dirty="0">
              <a:ea typeface="Calibri" panose="020F0502020204030204" pitchFamily="34" charset="0"/>
              <a:cs typeface="Times New Roman" panose="02020603050405020304" pitchFamily="18" charset="0"/>
            </a:endParaRPr>
          </a:p>
          <a:p>
            <a:pPr algn="just"/>
            <a:r>
              <a:rPr lang="en-GB" sz="1400" dirty="0">
                <a:ea typeface="Calibri" panose="020F0502020204030204" pitchFamily="34" charset="0"/>
              </a:rPr>
              <a:t> </a:t>
            </a:r>
            <a:endParaRPr lang="en-GB" sz="1400" dirty="0"/>
          </a:p>
          <a:p>
            <a:pPr algn="just"/>
            <a:endParaRPr lang="en-GB" sz="1400" dirty="0"/>
          </a:p>
          <a:p>
            <a:pPr algn="just"/>
            <a:endParaRPr lang="en-GB" sz="1400" i="1" dirty="0"/>
          </a:p>
          <a:p>
            <a:pPr algn="just"/>
            <a:r>
              <a:rPr lang="en-GB" sz="1400" dirty="0">
                <a:ea typeface="AdvEPSTIM"/>
              </a:rPr>
              <a:t>The pathway plants for planting is considered the main entry pathway into the EPPO region.  </a:t>
            </a:r>
            <a:r>
              <a:rPr lang="en-GB" sz="1400" i="1" dirty="0">
                <a:ea typeface="Calibri" panose="020F0502020204030204" pitchFamily="34" charset="0"/>
              </a:rPr>
              <a:t>H. scandens</a:t>
            </a:r>
            <a:r>
              <a:rPr lang="en-GB" sz="1400" dirty="0">
                <a:ea typeface="Calibri" panose="020F0502020204030204" pitchFamily="34" charset="0"/>
              </a:rPr>
              <a:t> has been introduced in Europe as an ornamental species for growing over trellises, arbours or fences. It can outcompete native species and is considered as a transformer species, that threatens plant communities. Dense mats of the species can persist along riverbanks for several years. Ecosystem functioning (for example, reduced species richness and decrease functional richness) is altered when the species invade riparian habitats.</a:t>
            </a:r>
            <a:endParaRPr lang="en-GB" sz="1400" dirty="0"/>
          </a:p>
        </p:txBody>
      </p:sp>
      <p:sp>
        <p:nvSpPr>
          <p:cNvPr id="24" name="ZoneTexte 23"/>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within the LIFE funded project LIFE15 PRE FR 001 </a:t>
            </a:r>
          </a:p>
        </p:txBody>
      </p:sp>
      <p:sp>
        <p:nvSpPr>
          <p:cNvPr id="36" name="ZoneTexte 35"/>
          <p:cNvSpPr txBox="1"/>
          <p:nvPr/>
        </p:nvSpPr>
        <p:spPr>
          <a:xfrm>
            <a:off x="1475277" y="8918971"/>
            <a:ext cx="2521098"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en-GB" sz="1782" b="1" dirty="0">
                <a:solidFill>
                  <a:srgbClr val="FFFFFF"/>
                </a:solidFill>
                <a:latin typeface="Century Gothic"/>
                <a:cs typeface="Century Gothic"/>
              </a:rPr>
              <a:t>What's</a:t>
            </a:r>
            <a:r>
              <a:rPr lang="fr-FR" sz="1782" b="1" dirty="0">
                <a:solidFill>
                  <a:srgbClr val="FFFFFF"/>
                </a:solidFill>
                <a:latin typeface="Century Gothic"/>
                <a:cs typeface="Century Gothic"/>
              </a:rPr>
              <a:t> the </a:t>
            </a:r>
            <a:r>
              <a:rPr lang="en-GB" sz="1782" b="1" dirty="0">
                <a:solidFill>
                  <a:srgbClr val="FFFFFF"/>
                </a:solidFill>
                <a:latin typeface="Century Gothic"/>
                <a:cs typeface="Century Gothic"/>
              </a:rPr>
              <a:t>problem</a:t>
            </a:r>
            <a:r>
              <a:rPr lang="fr-FR" sz="1782" b="1" dirty="0">
                <a:solidFill>
                  <a:srgbClr val="FFFFFF"/>
                </a:solidFill>
                <a:latin typeface="Century Gothic"/>
                <a:cs typeface="Century Gothic"/>
              </a:rPr>
              <a:t>?</a:t>
            </a:r>
          </a:p>
        </p:txBody>
      </p:sp>
      <p:pic>
        <p:nvPicPr>
          <p:cNvPr id="15" name="Picture 14" descr="A close up of a sign&#10;&#10;Description generated with very high confidence">
            <a:extLst>
              <a:ext uri="{FF2B5EF4-FFF2-40B4-BE49-F238E27FC236}">
                <a16:creationId xmlns:a16="http://schemas.microsoft.com/office/drawing/2014/main" id="{C91CD1EF-9A3F-4FE8-91AF-EEDBBDFFBCF1}"/>
              </a:ext>
            </a:extLst>
          </p:cNvPr>
          <p:cNvPicPr>
            <a:picLocks noChangeAspect="1"/>
          </p:cNvPicPr>
          <p:nvPr/>
        </p:nvPicPr>
        <p:blipFill>
          <a:blip r:embed="rId3"/>
          <a:stretch>
            <a:fillRect/>
          </a:stretch>
        </p:blipFill>
        <p:spPr>
          <a:xfrm>
            <a:off x="160256" y="334252"/>
            <a:ext cx="1315022" cy="950786"/>
          </a:xfrm>
          <a:prstGeom prst="rect">
            <a:avLst/>
          </a:prstGeom>
        </p:spPr>
      </p:pic>
      <p:sp>
        <p:nvSpPr>
          <p:cNvPr id="37" name="Triangle isocèle 6">
            <a:extLst>
              <a:ext uri="{FF2B5EF4-FFF2-40B4-BE49-F238E27FC236}">
                <a16:creationId xmlns:a16="http://schemas.microsoft.com/office/drawing/2014/main" id="{A0378BD5-D4BA-4440-B957-F27A96F05E9D}"/>
              </a:ext>
            </a:extLst>
          </p:cNvPr>
          <p:cNvSpPr/>
          <p:nvPr/>
        </p:nvSpPr>
        <p:spPr>
          <a:xfrm rot="16200000" flipH="1">
            <a:off x="4392656" y="11033512"/>
            <a:ext cx="318209" cy="238942"/>
          </a:xfrm>
          <a:prstGeom prst="triangle">
            <a:avLst/>
          </a:prstGeom>
          <a:solidFill>
            <a:schemeClr val="accent6"/>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pic>
        <p:nvPicPr>
          <p:cNvPr id="40" name="Image 8">
            <a:extLst>
              <a:ext uri="{FF2B5EF4-FFF2-40B4-BE49-F238E27FC236}">
                <a16:creationId xmlns:a16="http://schemas.microsoft.com/office/drawing/2014/main" id="{8BF88E29-9AEF-4BA5-B83C-F7F5FFD557AD}"/>
              </a:ext>
            </a:extLst>
          </p:cNvPr>
          <p:cNvPicPr>
            <a:picLocks noChangeAspect="1"/>
          </p:cNvPicPr>
          <p:nvPr/>
        </p:nvPicPr>
        <p:blipFill>
          <a:blip r:embed="rId4"/>
          <a:stretch>
            <a:fillRect/>
          </a:stretch>
        </p:blipFill>
        <p:spPr>
          <a:xfrm>
            <a:off x="6475398" y="12287971"/>
            <a:ext cx="244405" cy="319085"/>
          </a:xfrm>
          <a:prstGeom prst="rect">
            <a:avLst/>
          </a:prstGeom>
        </p:spPr>
      </p:pic>
      <p:sp>
        <p:nvSpPr>
          <p:cNvPr id="17" name="TextBox 16">
            <a:extLst>
              <a:ext uri="{FF2B5EF4-FFF2-40B4-BE49-F238E27FC236}">
                <a16:creationId xmlns:a16="http://schemas.microsoft.com/office/drawing/2014/main" id="{CAE26854-AAA6-44BE-822A-FA0F194125E5}"/>
              </a:ext>
            </a:extLst>
          </p:cNvPr>
          <p:cNvSpPr txBox="1"/>
          <p:nvPr/>
        </p:nvSpPr>
        <p:spPr>
          <a:xfrm>
            <a:off x="4350173" y="12213695"/>
            <a:ext cx="2134250" cy="523220"/>
          </a:xfrm>
          <a:prstGeom prst="rect">
            <a:avLst/>
          </a:prstGeom>
          <a:noFill/>
        </p:spPr>
        <p:txBody>
          <a:bodyPr wrap="square" rtlCol="0">
            <a:spAutoFit/>
          </a:bodyPr>
          <a:lstStyle/>
          <a:p>
            <a:pPr algn="r"/>
            <a:r>
              <a:rPr lang="en-GB" sz="1400" dirty="0"/>
              <a:t>Massive seedling emergence in early spring</a:t>
            </a:r>
          </a:p>
        </p:txBody>
      </p:sp>
      <p:sp>
        <p:nvSpPr>
          <p:cNvPr id="44" name="TextBox 43">
            <a:extLst>
              <a:ext uri="{FF2B5EF4-FFF2-40B4-BE49-F238E27FC236}">
                <a16:creationId xmlns:a16="http://schemas.microsoft.com/office/drawing/2014/main" id="{9AB2C2B1-BEE8-42D3-A2A3-00DFF0469DF8}"/>
              </a:ext>
            </a:extLst>
          </p:cNvPr>
          <p:cNvSpPr txBox="1"/>
          <p:nvPr/>
        </p:nvSpPr>
        <p:spPr>
          <a:xfrm>
            <a:off x="4685648" y="10992885"/>
            <a:ext cx="2134251" cy="307777"/>
          </a:xfrm>
          <a:prstGeom prst="rect">
            <a:avLst/>
          </a:prstGeom>
          <a:noFill/>
        </p:spPr>
        <p:txBody>
          <a:bodyPr wrap="square" rtlCol="0">
            <a:spAutoFit/>
          </a:bodyPr>
          <a:lstStyle/>
          <a:p>
            <a:r>
              <a:rPr lang="en-GB" sz="1400" dirty="0"/>
              <a:t>A seedling of </a:t>
            </a:r>
            <a:r>
              <a:rPr lang="en-GB" sz="1400" i="1" dirty="0"/>
              <a:t>H. scandens</a:t>
            </a:r>
          </a:p>
        </p:txBody>
      </p:sp>
      <p:grpSp>
        <p:nvGrpSpPr>
          <p:cNvPr id="45" name="Groupe 41">
            <a:extLst>
              <a:ext uri="{FF2B5EF4-FFF2-40B4-BE49-F238E27FC236}">
                <a16:creationId xmlns:a16="http://schemas.microsoft.com/office/drawing/2014/main" id="{28881A52-4347-4375-8204-3A135E53B570}"/>
              </a:ext>
            </a:extLst>
          </p:cNvPr>
          <p:cNvGrpSpPr/>
          <p:nvPr/>
        </p:nvGrpSpPr>
        <p:grpSpPr>
          <a:xfrm>
            <a:off x="665938" y="13458533"/>
            <a:ext cx="1772308" cy="653438"/>
            <a:chOff x="1568956" y="9703316"/>
            <a:chExt cx="1591525" cy="586784"/>
          </a:xfrm>
        </p:grpSpPr>
        <p:grpSp>
          <p:nvGrpSpPr>
            <p:cNvPr id="46" name="Groupe 27">
              <a:extLst>
                <a:ext uri="{FF2B5EF4-FFF2-40B4-BE49-F238E27FC236}">
                  <a16:creationId xmlns:a16="http://schemas.microsoft.com/office/drawing/2014/main" id="{CE5D992C-64B9-4D8E-8B83-97FF3708DBA7}"/>
                </a:ext>
              </a:extLst>
            </p:cNvPr>
            <p:cNvGrpSpPr/>
            <p:nvPr/>
          </p:nvGrpSpPr>
          <p:grpSpPr>
            <a:xfrm>
              <a:off x="1568956" y="9703316"/>
              <a:ext cx="1591525" cy="586784"/>
              <a:chOff x="1568956" y="9703316"/>
              <a:chExt cx="1591525" cy="586784"/>
            </a:xfrm>
          </p:grpSpPr>
          <p:sp>
            <p:nvSpPr>
              <p:cNvPr id="48" name="Ellipse 18">
                <a:extLst>
                  <a:ext uri="{FF2B5EF4-FFF2-40B4-BE49-F238E27FC236}">
                    <a16:creationId xmlns:a16="http://schemas.microsoft.com/office/drawing/2014/main" id="{98BC1C6F-0691-4737-BD0B-CEF29982A232}"/>
                  </a:ext>
                </a:extLst>
              </p:cNvPr>
              <p:cNvSpPr/>
              <p:nvPr/>
            </p:nvSpPr>
            <p:spPr>
              <a:xfrm>
                <a:off x="1568956" y="9794184"/>
                <a:ext cx="495916" cy="495916"/>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3207"/>
              </a:p>
            </p:txBody>
          </p:sp>
          <p:sp>
            <p:nvSpPr>
              <p:cNvPr id="49" name="ZoneTexte 19">
                <a:extLst>
                  <a:ext uri="{FF2B5EF4-FFF2-40B4-BE49-F238E27FC236}">
                    <a16:creationId xmlns:a16="http://schemas.microsoft.com/office/drawing/2014/main" id="{6B0B4B73-F1A0-46CF-A5B2-1111929665BA}"/>
                  </a:ext>
                </a:extLst>
              </p:cNvPr>
              <p:cNvSpPr txBox="1"/>
              <p:nvPr/>
            </p:nvSpPr>
            <p:spPr>
              <a:xfrm>
                <a:off x="1898263" y="9703316"/>
                <a:ext cx="1262218" cy="298377"/>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fr-FR" sz="1559" b="1" dirty="0">
                    <a:solidFill>
                      <a:srgbClr val="FFFFFF"/>
                    </a:solidFill>
                    <a:latin typeface="Century Gothic"/>
                    <a:cs typeface="Century Gothic"/>
                  </a:rPr>
                  <a:t>Contact us!</a:t>
                </a:r>
              </a:p>
            </p:txBody>
          </p:sp>
        </p:grpSp>
        <p:pic>
          <p:nvPicPr>
            <p:cNvPr id="47" name="Image 40">
              <a:extLst>
                <a:ext uri="{FF2B5EF4-FFF2-40B4-BE49-F238E27FC236}">
                  <a16:creationId xmlns:a16="http://schemas.microsoft.com/office/drawing/2014/main" id="{19FCA007-D3AD-4E1F-8AC0-A94FF8EFBCAF}"/>
                </a:ext>
              </a:extLst>
            </p:cNvPr>
            <p:cNvPicPr>
              <a:picLocks noChangeAspect="1"/>
            </p:cNvPicPr>
            <p:nvPr/>
          </p:nvPicPr>
          <p:blipFill>
            <a:blip r:embed="rId5"/>
            <a:stretch>
              <a:fillRect/>
            </a:stretch>
          </p:blipFill>
          <p:spPr>
            <a:xfrm>
              <a:off x="1660620" y="9901001"/>
              <a:ext cx="308650" cy="30904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pic>
      </p:grpSp>
      <p:sp>
        <p:nvSpPr>
          <p:cNvPr id="50" name="ZoneTexte 32">
            <a:extLst>
              <a:ext uri="{FF2B5EF4-FFF2-40B4-BE49-F238E27FC236}">
                <a16:creationId xmlns:a16="http://schemas.microsoft.com/office/drawing/2014/main" id="{1494141C-5660-444A-BEDF-EBED0BD8A5BF}"/>
              </a:ext>
            </a:extLst>
          </p:cNvPr>
          <p:cNvSpPr txBox="1"/>
          <p:nvPr/>
        </p:nvSpPr>
        <p:spPr>
          <a:xfrm>
            <a:off x="2604304" y="13426804"/>
            <a:ext cx="5483201" cy="400110"/>
          </a:xfrm>
          <a:prstGeom prst="rect">
            <a:avLst/>
          </a:prstGeom>
          <a:noFill/>
        </p:spPr>
        <p:txBody>
          <a:bodyPr wrap="square" rtlCol="0">
            <a:spAutoFit/>
          </a:bodyPr>
          <a:lstStyle/>
          <a:p>
            <a:r>
              <a:rPr lang="en-GB" sz="2000" dirty="0"/>
              <a:t>Your contact details, logos, links, QR codes …</a:t>
            </a:r>
          </a:p>
        </p:txBody>
      </p:sp>
      <p:pic>
        <p:nvPicPr>
          <p:cNvPr id="32" name="Image 11">
            <a:extLst>
              <a:ext uri="{FF2B5EF4-FFF2-40B4-BE49-F238E27FC236}">
                <a16:creationId xmlns:a16="http://schemas.microsoft.com/office/drawing/2014/main" id="{8F05D78B-C0C8-4F6A-8154-CA8A629E932A}"/>
              </a:ext>
            </a:extLst>
          </p:cNvPr>
          <p:cNvPicPr/>
          <p:nvPr/>
        </p:nvPicPr>
        <p:blipFill>
          <a:blip r:embed="rId6" cstate="email">
            <a:extLst>
              <a:ext uri="{28A0092B-C50C-407E-A947-70E740481C1C}">
                <a14:useLocalDpi xmlns:a14="http://schemas.microsoft.com/office/drawing/2010/main"/>
              </a:ext>
            </a:extLst>
          </a:blip>
          <a:stretch>
            <a:fillRect/>
          </a:stretch>
        </p:blipFill>
        <p:spPr>
          <a:xfrm>
            <a:off x="1615816" y="10643112"/>
            <a:ext cx="2760359" cy="2176954"/>
          </a:xfrm>
          <a:prstGeom prst="rect">
            <a:avLst/>
          </a:prstGeom>
          <a:ln w="15875">
            <a:solidFill>
              <a:schemeClr val="tx1"/>
            </a:solidFill>
          </a:ln>
        </p:spPr>
      </p:pic>
      <p:pic>
        <p:nvPicPr>
          <p:cNvPr id="33" name="Image 5">
            <a:extLst>
              <a:ext uri="{FF2B5EF4-FFF2-40B4-BE49-F238E27FC236}">
                <a16:creationId xmlns:a16="http://schemas.microsoft.com/office/drawing/2014/main" id="{BB404EE6-6FE2-402E-A04A-A3DCC734841A}"/>
              </a:ext>
            </a:extLst>
          </p:cNvPr>
          <p:cNvPicPr/>
          <p:nvPr/>
        </p:nvPicPr>
        <p:blipFill>
          <a:blip r:embed="rId7" cstate="email">
            <a:extLst>
              <a:ext uri="{28A0092B-C50C-407E-A947-70E740481C1C}">
                <a14:useLocalDpi xmlns:a14="http://schemas.microsoft.com/office/drawing/2010/main"/>
              </a:ext>
            </a:extLst>
          </a:blip>
          <a:stretch>
            <a:fillRect/>
          </a:stretch>
        </p:blipFill>
        <p:spPr>
          <a:xfrm>
            <a:off x="6782055" y="10666955"/>
            <a:ext cx="2943982" cy="2176954"/>
          </a:xfrm>
          <a:prstGeom prst="rect">
            <a:avLst/>
          </a:prstGeom>
          <a:ln w="15875">
            <a:solidFill>
              <a:schemeClr val="tx1"/>
            </a:solidFill>
          </a:ln>
        </p:spPr>
      </p:pic>
      <p:pic>
        <p:nvPicPr>
          <p:cNvPr id="4" name="Picture 3" descr="A large green field with trees in the background&#10;&#10;Description generated with very high confidence">
            <a:extLst>
              <a:ext uri="{FF2B5EF4-FFF2-40B4-BE49-F238E27FC236}">
                <a16:creationId xmlns:a16="http://schemas.microsoft.com/office/drawing/2014/main" id="{F213FE6B-9F93-418D-A188-7555B3ECC11C}"/>
              </a:ext>
            </a:extLst>
          </p:cNvPr>
          <p:cNvPicPr>
            <a:picLocks noChangeAspect="1"/>
          </p:cNvPicPr>
          <p:nvPr/>
        </p:nvPicPr>
        <p:blipFill>
          <a:blip r:embed="rId8"/>
          <a:stretch>
            <a:fillRect/>
          </a:stretch>
        </p:blipFill>
        <p:spPr>
          <a:xfrm>
            <a:off x="2423670" y="2440408"/>
            <a:ext cx="6126115" cy="4098036"/>
          </a:xfrm>
          <a:prstGeom prst="rect">
            <a:avLst/>
          </a:prstGeom>
        </p:spPr>
      </p:pic>
      <p:sp>
        <p:nvSpPr>
          <p:cNvPr id="28" name="TextBox 27">
            <a:extLst>
              <a:ext uri="{FF2B5EF4-FFF2-40B4-BE49-F238E27FC236}">
                <a16:creationId xmlns:a16="http://schemas.microsoft.com/office/drawing/2014/main" id="{0D219DA0-E3FB-46FA-AF46-821F551D89CB}"/>
              </a:ext>
            </a:extLst>
          </p:cNvPr>
          <p:cNvSpPr txBox="1"/>
          <p:nvPr/>
        </p:nvSpPr>
        <p:spPr>
          <a:xfrm>
            <a:off x="2362779" y="6585054"/>
            <a:ext cx="6187006" cy="215444"/>
          </a:xfrm>
          <a:prstGeom prst="rect">
            <a:avLst/>
          </a:prstGeom>
          <a:noFill/>
        </p:spPr>
        <p:txBody>
          <a:bodyPr wrap="square" rtlCol="0">
            <a:spAutoFit/>
          </a:bodyPr>
          <a:lstStyle/>
          <a:p>
            <a:r>
              <a:rPr lang="en-GB" sz="800" dirty="0"/>
              <a:t>Image: Guillaume Fried (</a:t>
            </a:r>
            <a:r>
              <a:rPr lang="en-GB" sz="800" dirty="0" err="1"/>
              <a:t>ANSES</a:t>
            </a:r>
            <a:r>
              <a:rPr lang="en-GB" sz="800" dirty="0"/>
              <a:t>) EPPO Global database, https:\\gd.eppo.int </a:t>
            </a:r>
          </a:p>
        </p:txBody>
      </p:sp>
      <p:sp>
        <p:nvSpPr>
          <p:cNvPr id="29" name="TextBox 28">
            <a:extLst>
              <a:ext uri="{FF2B5EF4-FFF2-40B4-BE49-F238E27FC236}">
                <a16:creationId xmlns:a16="http://schemas.microsoft.com/office/drawing/2014/main" id="{9311F241-590B-4CE9-B6FD-4C6C17356F8F}"/>
              </a:ext>
            </a:extLst>
          </p:cNvPr>
          <p:cNvSpPr txBox="1"/>
          <p:nvPr/>
        </p:nvSpPr>
        <p:spPr>
          <a:xfrm>
            <a:off x="1532428" y="12843007"/>
            <a:ext cx="2900897" cy="338554"/>
          </a:xfrm>
          <a:prstGeom prst="rect">
            <a:avLst/>
          </a:prstGeom>
          <a:noFill/>
        </p:spPr>
        <p:txBody>
          <a:bodyPr wrap="square" rtlCol="0">
            <a:spAutoFit/>
          </a:bodyPr>
          <a:lstStyle/>
          <a:p>
            <a:r>
              <a:rPr lang="en-GB" sz="800" dirty="0"/>
              <a:t>Image: Guillaume Fried (</a:t>
            </a:r>
            <a:r>
              <a:rPr lang="en-GB" sz="800" dirty="0" err="1"/>
              <a:t>ANSES</a:t>
            </a:r>
            <a:r>
              <a:rPr lang="en-GB" sz="800" dirty="0"/>
              <a:t>) EPPO Global database, https:\\gd.eppo.int </a:t>
            </a:r>
          </a:p>
        </p:txBody>
      </p:sp>
      <p:sp>
        <p:nvSpPr>
          <p:cNvPr id="34" name="TextBox 33">
            <a:extLst>
              <a:ext uri="{FF2B5EF4-FFF2-40B4-BE49-F238E27FC236}">
                <a16:creationId xmlns:a16="http://schemas.microsoft.com/office/drawing/2014/main" id="{E80521B7-EFC2-48B8-8CE0-2E66AF02D233}"/>
              </a:ext>
            </a:extLst>
          </p:cNvPr>
          <p:cNvSpPr txBox="1"/>
          <p:nvPr/>
        </p:nvSpPr>
        <p:spPr>
          <a:xfrm>
            <a:off x="6686067" y="12885145"/>
            <a:ext cx="2900897" cy="338554"/>
          </a:xfrm>
          <a:prstGeom prst="rect">
            <a:avLst/>
          </a:prstGeom>
          <a:noFill/>
        </p:spPr>
        <p:txBody>
          <a:bodyPr wrap="square" rtlCol="0">
            <a:spAutoFit/>
          </a:bodyPr>
          <a:lstStyle/>
          <a:p>
            <a:r>
              <a:rPr lang="en-GB" sz="800" dirty="0"/>
              <a:t>Image: Guillaume Fried (</a:t>
            </a:r>
            <a:r>
              <a:rPr lang="en-GB" sz="800" dirty="0" err="1"/>
              <a:t>ANSES</a:t>
            </a:r>
            <a:r>
              <a:rPr lang="en-GB" sz="800" dirty="0"/>
              <a:t>) EPPO Global database, https:\\gd.eppo.int </a:t>
            </a:r>
          </a:p>
        </p:txBody>
      </p:sp>
      <p:grpSp>
        <p:nvGrpSpPr>
          <p:cNvPr id="31" name="Group 30">
            <a:extLst>
              <a:ext uri="{FF2B5EF4-FFF2-40B4-BE49-F238E27FC236}">
                <a16:creationId xmlns:a16="http://schemas.microsoft.com/office/drawing/2014/main" id="{A4DF7033-C0A1-4AED-8B38-231831E7E5D1}"/>
              </a:ext>
            </a:extLst>
          </p:cNvPr>
          <p:cNvGrpSpPr/>
          <p:nvPr/>
        </p:nvGrpSpPr>
        <p:grpSpPr>
          <a:xfrm>
            <a:off x="8418071" y="13451227"/>
            <a:ext cx="2222454" cy="1580601"/>
            <a:chOff x="8383382" y="267333"/>
            <a:chExt cx="2222454" cy="1580601"/>
          </a:xfrm>
        </p:grpSpPr>
        <p:pic>
          <p:nvPicPr>
            <p:cNvPr id="35" name="Picture 34" descr="Afficher l'image d'origine">
              <a:extLst>
                <a:ext uri="{FF2B5EF4-FFF2-40B4-BE49-F238E27FC236}">
                  <a16:creationId xmlns:a16="http://schemas.microsoft.com/office/drawing/2014/main" id="{6A97D1A3-CBC8-4B19-9815-3042F58DB0AE}"/>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8383382" y="1181754"/>
              <a:ext cx="2222454" cy="666180"/>
            </a:xfrm>
            <a:prstGeom prst="rect">
              <a:avLst/>
            </a:prstGeom>
            <a:noFill/>
            <a:ln>
              <a:noFill/>
            </a:ln>
          </p:spPr>
        </p:pic>
        <p:pic>
          <p:nvPicPr>
            <p:cNvPr id="39" name="Image 24" descr="logo eppo.jpeg">
              <a:extLst>
                <a:ext uri="{FF2B5EF4-FFF2-40B4-BE49-F238E27FC236}">
                  <a16:creationId xmlns:a16="http://schemas.microsoft.com/office/drawing/2014/main" id="{1687CDEB-43A1-483F-8686-C7BD51B77A9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96458" y="267333"/>
              <a:ext cx="822236" cy="859610"/>
            </a:xfrm>
            <a:prstGeom prst="rect">
              <a:avLst/>
            </a:prstGeom>
          </p:spPr>
        </p:pic>
      </p:grpSp>
    </p:spTree>
    <p:extLst>
      <p:ext uri="{BB962C8B-B14F-4D97-AF65-F5344CB8AC3E}">
        <p14:creationId xmlns:p14="http://schemas.microsoft.com/office/powerpoint/2010/main" val="316886632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TotalTime>
  <Words>318</Words>
  <Application>Microsoft Office PowerPoint</Application>
  <PresentationFormat>Personnalisé</PresentationFormat>
  <Paragraphs>20</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AdvEPSTIM</vt:lpstr>
      <vt:lpstr>Arial</vt:lpstr>
      <vt:lpstr>Calibri</vt:lpstr>
      <vt:lpstr>Century Gothic</vt:lpstr>
      <vt:lpstr>Times New Roman</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150</cp:revision>
  <cp:lastPrinted>2018-09-11T16:11:56Z</cp:lastPrinted>
  <dcterms:created xsi:type="dcterms:W3CDTF">2016-07-12T13:11:24Z</dcterms:created>
  <dcterms:modified xsi:type="dcterms:W3CDTF">2018-09-12T15:40:29Z</dcterms:modified>
</cp:coreProperties>
</file>