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5743"/>
    <a:srgbClr val="A7BF59"/>
    <a:srgbClr val="FFFFFF"/>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2" autoAdjust="0"/>
    <p:restoredTop sz="94660"/>
  </p:normalViewPr>
  <p:slideViewPr>
    <p:cSldViewPr snapToGrid="0" snapToObjects="1">
      <p:cViewPr varScale="1">
        <p:scale>
          <a:sx n="47" d="100"/>
          <a:sy n="47" d="100"/>
        </p:scale>
        <p:origin x="3282" y="54"/>
      </p:cViewPr>
      <p:guideLst>
        <p:guide orient="horz" pos="4762"/>
        <p:guide pos="339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18/04/2023</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18/04/2023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18/04/2023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18/04/2023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18/04/2023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18/04/2023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18/04/2023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18/04/2023</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forme warning EPP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24"/>
            <a:ext cx="10720098" cy="7232832"/>
          </a:xfrm>
          <a:prstGeom prst="rect">
            <a:avLst/>
          </a:prstGeom>
        </p:spPr>
      </p:pic>
      <p:pic>
        <p:nvPicPr>
          <p:cNvPr id="5" name="Image 4" descr="AGRLPL_19.jpg"/>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2222411" y="2617172"/>
            <a:ext cx="6236984" cy="4525469"/>
          </a:xfrm>
          <a:prstGeom prst="rect">
            <a:avLst/>
          </a:prstGeom>
          <a:ln w="38100" cmpd="sng">
            <a:solidFill>
              <a:schemeClr val="bg1"/>
            </a:solidFill>
          </a:ln>
        </p:spPr>
      </p:pic>
      <p:cxnSp>
        <p:nvCxnSpPr>
          <p:cNvPr id="10" name="Connecteur droit 9"/>
          <p:cNvCxnSpPr/>
          <p:nvPr/>
        </p:nvCxnSpPr>
        <p:spPr>
          <a:xfrm>
            <a:off x="7537268" y="1895178"/>
            <a:ext cx="2460814"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665938" y="1895178"/>
            <a:ext cx="2460814"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33" name="Image 32" descr="AGRLPL_16.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2920" y="10150914"/>
            <a:ext cx="2529580" cy="1679799"/>
          </a:xfrm>
          <a:prstGeom prst="rect">
            <a:avLst/>
          </a:prstGeom>
        </p:spPr>
      </p:pic>
      <p:pic>
        <p:nvPicPr>
          <p:cNvPr id="34" name="Image 33" descr="AGRLPL_20.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00628" y="10138804"/>
            <a:ext cx="2255878" cy="1691908"/>
          </a:xfrm>
          <a:prstGeom prst="rect">
            <a:avLst/>
          </a:prstGeom>
        </p:spPr>
      </p:pic>
      <p:pic>
        <p:nvPicPr>
          <p:cNvPr id="15" name="Image 14" descr="cartouche rond EPPO WARNING.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62831" y="11577133"/>
            <a:ext cx="513290" cy="513290"/>
          </a:xfrm>
          <a:prstGeom prst="rect">
            <a:avLst/>
          </a:prstGeom>
        </p:spPr>
      </p:pic>
      <p:pic>
        <p:nvPicPr>
          <p:cNvPr id="16" name="Image 15" descr="cartouche rond EPPO WARNING.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69447" y="11577133"/>
            <a:ext cx="513290" cy="513290"/>
          </a:xfrm>
          <a:prstGeom prst="rect">
            <a:avLst/>
          </a:prstGeom>
        </p:spPr>
      </p:pic>
      <p:sp>
        <p:nvSpPr>
          <p:cNvPr id="20" name="ZoneTexte 19"/>
          <p:cNvSpPr txBox="1"/>
          <p:nvPr/>
        </p:nvSpPr>
        <p:spPr>
          <a:xfrm>
            <a:off x="1785718" y="12462806"/>
            <a:ext cx="1372611" cy="332270"/>
          </a:xfrm>
          <a:prstGeom prst="rect">
            <a:avLst/>
          </a:prstGeom>
          <a:noFill/>
        </p:spPr>
        <p:txBody>
          <a:bodyPr wrap="square" rtlCol="0">
            <a:spAutoFit/>
          </a:bodyPr>
          <a:lstStyle/>
          <a:p>
            <a:r>
              <a:rPr lang="fr-FR" sz="1559" b="1" dirty="0">
                <a:solidFill>
                  <a:srgbClr val="FFFFFF"/>
                </a:solidFill>
                <a:latin typeface="Century Gothic"/>
                <a:cs typeface="Century Gothic"/>
              </a:rPr>
              <a:t>Contact us !</a:t>
            </a:r>
          </a:p>
        </p:txBody>
      </p:sp>
      <p:sp>
        <p:nvSpPr>
          <p:cNvPr id="22" name="ZoneTexte 21"/>
          <p:cNvSpPr txBox="1"/>
          <p:nvPr/>
        </p:nvSpPr>
        <p:spPr>
          <a:xfrm>
            <a:off x="2324612" y="11688251"/>
            <a:ext cx="644013" cy="246542"/>
          </a:xfrm>
          <a:prstGeom prst="rect">
            <a:avLst/>
          </a:prstGeom>
          <a:noFill/>
        </p:spPr>
        <p:txBody>
          <a:bodyPr wrap="square" rtlCol="0">
            <a:spAutoFit/>
          </a:bodyPr>
          <a:lstStyle/>
          <a:p>
            <a:r>
              <a:rPr lang="fr-FR" sz="1002" b="1" dirty="0" err="1">
                <a:solidFill>
                  <a:srgbClr val="FFFFFF"/>
                </a:solidFill>
                <a:latin typeface="Century Gothic"/>
                <a:cs typeface="Century Gothic"/>
              </a:rPr>
              <a:t>Before</a:t>
            </a:r>
            <a:endParaRPr lang="fr-FR" sz="1002" b="1" dirty="0">
              <a:solidFill>
                <a:srgbClr val="FFFFFF"/>
              </a:solidFill>
              <a:latin typeface="Century Gothic"/>
              <a:cs typeface="Century Gothic"/>
            </a:endParaRPr>
          </a:p>
        </p:txBody>
      </p:sp>
      <p:sp>
        <p:nvSpPr>
          <p:cNvPr id="24" name="ZoneTexte 23"/>
          <p:cNvSpPr txBox="1"/>
          <p:nvPr/>
        </p:nvSpPr>
        <p:spPr>
          <a:xfrm>
            <a:off x="5196864" y="11684397"/>
            <a:ext cx="644013" cy="246542"/>
          </a:xfrm>
          <a:prstGeom prst="rect">
            <a:avLst/>
          </a:prstGeom>
          <a:noFill/>
        </p:spPr>
        <p:txBody>
          <a:bodyPr wrap="square" rtlCol="0">
            <a:spAutoFit/>
          </a:bodyPr>
          <a:lstStyle/>
          <a:p>
            <a:pPr algn="ctr"/>
            <a:r>
              <a:rPr lang="fr-FR" sz="1002" b="1" dirty="0" err="1">
                <a:solidFill>
                  <a:srgbClr val="FFFFFF"/>
                </a:solidFill>
                <a:latin typeface="Century Gothic"/>
                <a:cs typeface="Century Gothic"/>
              </a:rPr>
              <a:t>After</a:t>
            </a:r>
            <a:endParaRPr lang="fr-FR" sz="1002" b="1" dirty="0">
              <a:solidFill>
                <a:srgbClr val="FFFFFF"/>
              </a:solidFill>
              <a:latin typeface="Century Gothic"/>
              <a:cs typeface="Century Gothic"/>
            </a:endParaRPr>
          </a:p>
        </p:txBody>
      </p:sp>
      <p:sp>
        <p:nvSpPr>
          <p:cNvPr id="27" name="Sous-titre 2"/>
          <p:cNvSpPr txBox="1">
            <a:spLocks/>
          </p:cNvSpPr>
          <p:nvPr/>
        </p:nvSpPr>
        <p:spPr>
          <a:xfrm>
            <a:off x="0" y="13929829"/>
            <a:ext cx="10691813" cy="311232"/>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rgbClr val="D53E33"/>
                </a:solidFill>
                <a:latin typeface="Century Gothic"/>
                <a:cs typeface="Century Gothic"/>
              </a:rPr>
              <a:t>Learn</a:t>
            </a:r>
            <a:r>
              <a:rPr lang="fr-FR" sz="2673" b="1" baseline="30000" dirty="0">
                <a:solidFill>
                  <a:srgbClr val="D53E33"/>
                </a:solidFill>
                <a:latin typeface="Century Gothic"/>
                <a:cs typeface="Century Gothic"/>
              </a:rPr>
              <a:t> more about</a:t>
            </a:r>
            <a:r>
              <a:rPr lang="fr-FR" sz="2673" b="1" dirty="0">
                <a:solidFill>
                  <a:srgbClr val="D53E33"/>
                </a:solidFill>
                <a:latin typeface="Century Gothic"/>
                <a:cs typeface="Century Gothic"/>
              </a:rPr>
              <a:t> </a:t>
            </a:r>
            <a:r>
              <a:rPr lang="fr-FR" sz="2673" b="1" baseline="30000" dirty="0">
                <a:solidFill>
                  <a:srgbClr val="D53E33"/>
                </a:solidFill>
                <a:latin typeface="Century Gothic"/>
                <a:cs typeface="Century Gothic"/>
              </a:rPr>
              <a:t>the</a:t>
            </a:r>
            <a:r>
              <a:rPr lang="fr-FR" sz="2673" b="1" dirty="0">
                <a:solidFill>
                  <a:srgbClr val="D53E33"/>
                </a:solidFill>
                <a:latin typeface="Century Gothic"/>
                <a:cs typeface="Century Gothic"/>
              </a:rPr>
              <a:t> </a:t>
            </a:r>
            <a:r>
              <a:rPr lang="fr-FR" sz="2673" b="1" baseline="30000" dirty="0" err="1">
                <a:solidFill>
                  <a:srgbClr val="D53E33"/>
                </a:solidFill>
                <a:latin typeface="Century Gothic"/>
                <a:cs typeface="Century Gothic"/>
              </a:rPr>
              <a:t>emerald</a:t>
            </a:r>
            <a:r>
              <a:rPr lang="fr-FR" sz="2673" b="1" dirty="0">
                <a:solidFill>
                  <a:srgbClr val="D53E33"/>
                </a:solidFill>
                <a:latin typeface="Century Gothic"/>
                <a:cs typeface="Century Gothic"/>
              </a:rPr>
              <a:t> </a:t>
            </a:r>
            <a:r>
              <a:rPr lang="fr-FR" sz="2673" b="1" baseline="30000" dirty="0" err="1">
                <a:solidFill>
                  <a:srgbClr val="D53E33"/>
                </a:solidFill>
                <a:latin typeface="Century Gothic"/>
                <a:cs typeface="Century Gothic"/>
              </a:rPr>
              <a:t>ash</a:t>
            </a:r>
            <a:r>
              <a:rPr lang="fr-FR" sz="2673" b="1" dirty="0">
                <a:solidFill>
                  <a:srgbClr val="D53E33"/>
                </a:solidFill>
                <a:latin typeface="Century Gothic"/>
                <a:cs typeface="Century Gothic"/>
              </a:rPr>
              <a:t> </a:t>
            </a:r>
            <a:r>
              <a:rPr lang="fr-FR" sz="2673" b="1" baseline="30000" dirty="0" err="1">
                <a:solidFill>
                  <a:srgbClr val="D53E33"/>
                </a:solidFill>
                <a:latin typeface="Century Gothic"/>
                <a:cs typeface="Century Gothic"/>
              </a:rPr>
              <a:t>borer</a:t>
            </a:r>
            <a:r>
              <a:rPr lang="fr-FR" sz="2673" b="1" baseline="30000" dirty="0">
                <a:solidFill>
                  <a:srgbClr val="D53E33"/>
                </a:solidFill>
                <a:latin typeface="Century Gothic"/>
                <a:cs typeface="Century Gothic"/>
              </a:rPr>
              <a:t>: www.your.website</a:t>
            </a:r>
          </a:p>
        </p:txBody>
      </p:sp>
      <p:pic>
        <p:nvPicPr>
          <p:cNvPr id="32" name="Image 31" descr="logo eppo.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76717" y="12865407"/>
            <a:ext cx="822236" cy="859610"/>
          </a:xfrm>
          <a:prstGeom prst="rect">
            <a:avLst/>
          </a:prstGeom>
        </p:spPr>
      </p:pic>
      <p:pic>
        <p:nvPicPr>
          <p:cNvPr id="35" name="Image 34" descr="AGRLPL_17.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6200000">
            <a:off x="7273463" y="9981888"/>
            <a:ext cx="1727821" cy="2041664"/>
          </a:xfrm>
          <a:prstGeom prst="rect">
            <a:avLst/>
          </a:prstGeom>
        </p:spPr>
      </p:pic>
      <p:cxnSp>
        <p:nvCxnSpPr>
          <p:cNvPr id="37" name="Connecteur droit avec flèche 36"/>
          <p:cNvCxnSpPr/>
          <p:nvPr/>
        </p:nvCxnSpPr>
        <p:spPr>
          <a:xfrm>
            <a:off x="3720876" y="10989107"/>
            <a:ext cx="874244" cy="0"/>
          </a:xfrm>
          <a:prstGeom prst="straightConnector1">
            <a:avLst/>
          </a:prstGeom>
          <a:ln w="76200" cmpd="sng">
            <a:solidFill>
              <a:srgbClr val="D53E33"/>
            </a:solidFill>
            <a:tailEnd type="arrow"/>
          </a:ln>
        </p:spPr>
        <p:style>
          <a:lnRef idx="2">
            <a:schemeClr val="accent1"/>
          </a:lnRef>
          <a:fillRef idx="0">
            <a:schemeClr val="accent1"/>
          </a:fillRef>
          <a:effectRef idx="1">
            <a:schemeClr val="accent1"/>
          </a:effectRef>
          <a:fontRef idx="minor">
            <a:schemeClr val="tx1"/>
          </a:fontRef>
        </p:style>
      </p:cxnSp>
      <p:sp>
        <p:nvSpPr>
          <p:cNvPr id="8" name="ZoneTexte 7"/>
          <p:cNvSpPr txBox="1"/>
          <p:nvPr/>
        </p:nvSpPr>
        <p:spPr>
          <a:xfrm>
            <a:off x="1362925" y="7871572"/>
            <a:ext cx="1382284" cy="366575"/>
          </a:xfrm>
          <a:prstGeom prst="rect">
            <a:avLst/>
          </a:prstGeom>
          <a:solidFill>
            <a:srgbClr val="E15743"/>
          </a:solidFill>
        </p:spPr>
        <p:txBody>
          <a:bodyPr wrap="square" lIns="120268" rtlCol="0">
            <a:spAutoFit/>
          </a:bodyPr>
          <a:lstStyle/>
          <a:p>
            <a:pPr algn="ctr"/>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6" name="ZoneTexte 35"/>
          <p:cNvSpPr txBox="1"/>
          <p:nvPr/>
        </p:nvSpPr>
        <p:spPr>
          <a:xfrm>
            <a:off x="1371407" y="9601387"/>
            <a:ext cx="1382284" cy="366575"/>
          </a:xfrm>
          <a:prstGeom prst="rect">
            <a:avLst/>
          </a:prstGeom>
          <a:solidFill>
            <a:srgbClr val="E15743"/>
          </a:solidFill>
        </p:spPr>
        <p:txBody>
          <a:bodyPr wrap="square" lIns="120268" rtlCol="0">
            <a:spAutoFit/>
          </a:bodyPr>
          <a:lstStyle/>
          <a:p>
            <a:pPr algn="ctr"/>
            <a:r>
              <a:rPr lang="fr-FR" sz="1782" b="1" dirty="0">
                <a:solidFill>
                  <a:srgbClr val="FFFFFF"/>
                </a:solidFill>
                <a:latin typeface="Century Gothic"/>
                <a:cs typeface="Century Gothic"/>
              </a:rPr>
              <a:t>Damage</a:t>
            </a:r>
          </a:p>
        </p:txBody>
      </p:sp>
      <p:sp>
        <p:nvSpPr>
          <p:cNvPr id="9" name="ZoneTexte 8"/>
          <p:cNvSpPr txBox="1"/>
          <p:nvPr/>
        </p:nvSpPr>
        <p:spPr>
          <a:xfrm>
            <a:off x="-852879" y="452"/>
            <a:ext cx="12446493" cy="4418662"/>
          </a:xfrm>
          <a:prstGeom prst="rect">
            <a:avLst/>
          </a:prstGeom>
          <a:noFill/>
        </p:spPr>
        <p:txBody>
          <a:bodyPr wrap="square" tIns="681518" rtlCol="0">
            <a:noAutofit/>
          </a:bodyPr>
          <a:lstStyle/>
          <a:p>
            <a:pPr algn="ctr"/>
            <a:r>
              <a:rPr lang="fr-FR" sz="9688" b="1" baseline="30000" dirty="0">
                <a:solidFill>
                  <a:schemeClr val="bg1"/>
                </a:solidFill>
                <a:latin typeface="Century Gothic" panose="020B0502020202020204" pitchFamily="34" charset="0"/>
                <a:ea typeface="+mj-ea"/>
                <a:cs typeface="Century Gothic"/>
              </a:rPr>
              <a:t>HELP US STOP THIS PEST!</a:t>
            </a:r>
          </a:p>
          <a:p>
            <a:pPr algn="ctr"/>
            <a:r>
              <a:rPr lang="fr-FR" sz="5345" b="1" baseline="30000" dirty="0">
                <a:solidFill>
                  <a:schemeClr val="bg1"/>
                </a:solidFill>
                <a:latin typeface="Century Gothic"/>
                <a:ea typeface="+mj-ea"/>
                <a:cs typeface="Century Gothic"/>
              </a:rPr>
              <a:t>Emerald </a:t>
            </a:r>
            <a:r>
              <a:rPr lang="fr-FR" sz="5345" b="1" baseline="30000" dirty="0" err="1">
                <a:solidFill>
                  <a:schemeClr val="bg1"/>
                </a:solidFill>
                <a:latin typeface="Century Gothic"/>
                <a:ea typeface="+mj-ea"/>
                <a:cs typeface="Century Gothic"/>
              </a:rPr>
              <a:t>ash</a:t>
            </a:r>
            <a:r>
              <a:rPr lang="fr-FR" sz="5345" b="1" baseline="30000" dirty="0">
                <a:solidFill>
                  <a:schemeClr val="bg1"/>
                </a:solidFill>
                <a:latin typeface="Century Gothic"/>
                <a:ea typeface="+mj-ea"/>
                <a:cs typeface="Century Gothic"/>
              </a:rPr>
              <a:t> </a:t>
            </a:r>
            <a:r>
              <a:rPr lang="fr-FR" sz="5345" b="1" baseline="30000" dirty="0" err="1">
                <a:solidFill>
                  <a:schemeClr val="bg1"/>
                </a:solidFill>
                <a:latin typeface="Century Gothic"/>
                <a:ea typeface="+mj-ea"/>
                <a:cs typeface="Century Gothic"/>
              </a:rPr>
              <a:t>borer</a:t>
            </a:r>
            <a:endParaRPr lang="fr-FR" sz="5345" b="1" baseline="30000" dirty="0">
              <a:solidFill>
                <a:schemeClr val="bg1"/>
              </a:solidFill>
              <a:latin typeface="Century Gothic"/>
              <a:ea typeface="+mj-ea"/>
              <a:cs typeface="Century Gothic"/>
            </a:endParaRPr>
          </a:p>
          <a:p>
            <a:pPr algn="ctr">
              <a:lnSpc>
                <a:spcPts val="1893"/>
              </a:lnSpc>
            </a:pP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a:t>
            </a:r>
            <a:r>
              <a:rPr lang="fr-FR" sz="3118" b="1" baseline="30000" dirty="0" err="1">
                <a:solidFill>
                  <a:schemeClr val="bg1"/>
                </a:solidFill>
                <a:latin typeface="Century Gothic"/>
                <a:ea typeface="+mj-ea"/>
                <a:cs typeface="Century Gothic"/>
              </a:rPr>
              <a:t>ash</a:t>
            </a:r>
            <a:r>
              <a:rPr lang="fr-FR" sz="3118" b="1" baseline="30000" dirty="0">
                <a:solidFill>
                  <a:schemeClr val="bg1"/>
                </a:solidFill>
                <a:latin typeface="Century Gothic"/>
                <a:ea typeface="+mj-ea"/>
                <a:cs typeface="Century Gothic"/>
              </a:rPr>
              <a:t> </a:t>
            </a:r>
            <a:r>
              <a:rPr lang="fr-FR" sz="3118" b="1" baseline="30000" dirty="0" err="1">
                <a:solidFill>
                  <a:schemeClr val="bg1"/>
                </a:solidFill>
                <a:latin typeface="Century Gothic"/>
                <a:ea typeface="+mj-ea"/>
                <a:cs typeface="Century Gothic"/>
              </a:rPr>
              <a:t>trees</a:t>
            </a:r>
            <a:endParaRPr lang="fr-FR" sz="3118" b="1" baseline="30000" dirty="0">
              <a:solidFill>
                <a:schemeClr val="bg1"/>
              </a:solidFill>
              <a:latin typeface="Century Gothic"/>
              <a:ea typeface="+mj-ea"/>
              <a:cs typeface="Century Gothic"/>
            </a:endParaRPr>
          </a:p>
        </p:txBody>
      </p:sp>
      <p:grpSp>
        <p:nvGrpSpPr>
          <p:cNvPr id="29" name="Groupe 28"/>
          <p:cNvGrpSpPr/>
          <p:nvPr/>
        </p:nvGrpSpPr>
        <p:grpSpPr>
          <a:xfrm>
            <a:off x="1354444" y="12478821"/>
            <a:ext cx="1772308" cy="653438"/>
            <a:chOff x="1568956" y="9703316"/>
            <a:chExt cx="1591525" cy="586784"/>
          </a:xfrm>
          <a:solidFill>
            <a:srgbClr val="E15743"/>
          </a:solidFill>
        </p:grpSpPr>
        <p:grpSp>
          <p:nvGrpSpPr>
            <p:cNvPr id="39" name="Groupe 38"/>
            <p:cNvGrpSpPr/>
            <p:nvPr/>
          </p:nvGrpSpPr>
          <p:grpSpPr>
            <a:xfrm>
              <a:off x="1568956" y="9703316"/>
              <a:ext cx="1591525" cy="586784"/>
              <a:chOff x="1568956" y="9703316"/>
              <a:chExt cx="1591525" cy="586784"/>
            </a:xfrm>
            <a:grpFill/>
          </p:grpSpPr>
          <p:sp>
            <p:nvSpPr>
              <p:cNvPr id="41" name="Ellipse 40"/>
              <p:cNvSpPr/>
              <p:nvPr/>
            </p:nvSpPr>
            <p:spPr>
              <a:xfrm>
                <a:off x="1568956" y="9794184"/>
                <a:ext cx="495916" cy="495916"/>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a:p>
            </p:txBody>
          </p:sp>
          <p:sp>
            <p:nvSpPr>
              <p:cNvPr id="42" name="ZoneTexte 41"/>
              <p:cNvSpPr txBox="1"/>
              <p:nvPr/>
            </p:nvSpPr>
            <p:spPr>
              <a:xfrm>
                <a:off x="1898263" y="9703316"/>
                <a:ext cx="1262218" cy="298377"/>
              </a:xfrm>
              <a:prstGeom prst="rect">
                <a:avLst/>
              </a:prstGeom>
              <a:grpFill/>
            </p:spPr>
            <p:txBody>
              <a:bodyPr wrap="square" rtlCol="0">
                <a:spAutoFit/>
              </a:bodyPr>
              <a:lstStyle/>
              <a:p>
                <a:r>
                  <a:rPr lang="fr-FR" sz="1559" b="1" dirty="0">
                    <a:solidFill>
                      <a:srgbClr val="FFFFFF"/>
                    </a:solidFill>
                    <a:latin typeface="Century Gothic"/>
                    <a:cs typeface="Century Gothic"/>
                  </a:rPr>
                  <a:t>Contact us!</a:t>
                </a:r>
              </a:p>
            </p:txBody>
          </p:sp>
        </p:grpSp>
        <p:pic>
          <p:nvPicPr>
            <p:cNvPr id="40" name="Image 39"/>
            <p:cNvPicPr>
              <a:picLocks noChangeAspect="1"/>
            </p:cNvPicPr>
            <p:nvPr/>
          </p:nvPicPr>
          <p:blipFill>
            <a:blip r:embed="rId9"/>
            <a:stretch>
              <a:fillRect/>
            </a:stretch>
          </p:blipFill>
          <p:spPr>
            <a:xfrm>
              <a:off x="1660620" y="9901001"/>
              <a:ext cx="308650" cy="309042"/>
            </a:xfrm>
            <a:prstGeom prst="rect">
              <a:avLst/>
            </a:prstGeom>
            <a:grpFill/>
          </p:spPr>
        </p:pic>
      </p:grpSp>
      <p:sp>
        <p:nvSpPr>
          <p:cNvPr id="2" name="ZoneTexte 1"/>
          <p:cNvSpPr txBox="1"/>
          <p:nvPr/>
        </p:nvSpPr>
        <p:spPr>
          <a:xfrm>
            <a:off x="1354444" y="8263274"/>
            <a:ext cx="7924341" cy="1169551"/>
          </a:xfrm>
          <a:prstGeom prst="rect">
            <a:avLst/>
          </a:prstGeom>
          <a:noFill/>
        </p:spPr>
        <p:txBody>
          <a:bodyPr wrap="square" rtlCol="0">
            <a:spAutoFit/>
          </a:bodyPr>
          <a:lstStyle/>
          <a:p>
            <a:pPr algn="just"/>
            <a:r>
              <a:rPr lang="en-GB" sz="1400" dirty="0"/>
              <a:t>The emerald ash borer (</a:t>
            </a:r>
            <a:r>
              <a:rPr lang="en-GB" sz="1400" i="1" dirty="0" err="1"/>
              <a:t>Agrilus</a:t>
            </a:r>
            <a:r>
              <a:rPr lang="en-GB" sz="1400" i="1" dirty="0"/>
              <a:t> </a:t>
            </a:r>
            <a:r>
              <a:rPr lang="en-GB" sz="1400" i="1" dirty="0" err="1"/>
              <a:t>planipennis</a:t>
            </a:r>
            <a:r>
              <a:rPr lang="en-GB" sz="1400" dirty="0"/>
              <a:t> - </a:t>
            </a:r>
            <a:r>
              <a:rPr lang="en-GB" sz="1400" dirty="0" err="1"/>
              <a:t>Coleoptera</a:t>
            </a:r>
            <a:r>
              <a:rPr lang="en-GB" sz="1400" dirty="0"/>
              <a:t>: </a:t>
            </a:r>
            <a:r>
              <a:rPr lang="en-GB" sz="1400" dirty="0" err="1"/>
              <a:t>Buprestidae</a:t>
            </a:r>
            <a:r>
              <a:rPr lang="en-GB" sz="1400" dirty="0"/>
              <a:t>) originates from Asia but has been inadvertently introduced into other parts of the world (e.g. Canada and USA) where it has killed millions of ash trees. In the mid-2000s, it was discovered in the European part of Russia, near Moscow. As its spread is threatening ash trees in our forests and urban environments, it is important to detect it as early as possible.</a:t>
            </a:r>
          </a:p>
        </p:txBody>
      </p:sp>
      <p:sp>
        <p:nvSpPr>
          <p:cNvPr id="3" name="ZoneTexte 2"/>
          <p:cNvSpPr txBox="1"/>
          <p:nvPr/>
        </p:nvSpPr>
        <p:spPr>
          <a:xfrm>
            <a:off x="2024432" y="12919752"/>
            <a:ext cx="5483201" cy="400110"/>
          </a:xfrm>
          <a:prstGeom prst="rect">
            <a:avLst/>
          </a:prstGeom>
          <a:noFill/>
        </p:spPr>
        <p:txBody>
          <a:bodyPr wrap="square" rtlCol="0">
            <a:spAutoFit/>
          </a:bodyPr>
          <a:lstStyle/>
          <a:p>
            <a:r>
              <a:rPr lang="en-GB" sz="2000" dirty="0"/>
              <a:t>Your contact details, logos, links, QR codes …</a:t>
            </a:r>
          </a:p>
        </p:txBody>
      </p:sp>
      <p:sp>
        <p:nvSpPr>
          <p:cNvPr id="12" name="ZoneTexte 11"/>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in collaboration with EPPO (www.eppo.int) </a:t>
            </a:r>
          </a:p>
        </p:txBody>
      </p:sp>
      <p:sp>
        <p:nvSpPr>
          <p:cNvPr id="6" name="ZoneTexte 5">
            <a:extLst>
              <a:ext uri="{FF2B5EF4-FFF2-40B4-BE49-F238E27FC236}">
                <a16:creationId xmlns:a16="http://schemas.microsoft.com/office/drawing/2014/main" id="{00DD7F8F-A9EB-4F51-AF4D-DDD8242FD61E}"/>
              </a:ext>
            </a:extLst>
          </p:cNvPr>
          <p:cNvSpPr txBox="1"/>
          <p:nvPr/>
        </p:nvSpPr>
        <p:spPr>
          <a:xfrm>
            <a:off x="2163251" y="7132729"/>
            <a:ext cx="6935795" cy="230832"/>
          </a:xfrm>
          <a:prstGeom prst="rect">
            <a:avLst/>
          </a:prstGeom>
          <a:noFill/>
        </p:spPr>
        <p:txBody>
          <a:bodyPr wrap="square" rtlCol="0">
            <a:spAutoFit/>
          </a:bodyPr>
          <a:lstStyle/>
          <a:p>
            <a:r>
              <a:rPr lang="en-GB" sz="900" dirty="0"/>
              <a:t>All Images: Daniel A. Herms, The Ohio State University (US). EPPO Global Database, https://gd.eppo.int</a:t>
            </a:r>
          </a:p>
        </p:txBody>
      </p:sp>
    </p:spTree>
    <p:extLst>
      <p:ext uri="{BB962C8B-B14F-4D97-AF65-F5344CB8AC3E}">
        <p14:creationId xmlns:p14="http://schemas.microsoft.com/office/powerpoint/2010/main" val="202262168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179</Words>
  <Application>Microsoft Office PowerPoint</Application>
  <PresentationFormat>Personnalisé</PresentationFormat>
  <Paragraphs>14</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Century Gothic</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Anne-Sophie Roy</cp:lastModifiedBy>
  <cp:revision>92</cp:revision>
  <cp:lastPrinted>2017-06-01T13:06:56Z</cp:lastPrinted>
  <dcterms:created xsi:type="dcterms:W3CDTF">2016-07-12T13:11:24Z</dcterms:created>
  <dcterms:modified xsi:type="dcterms:W3CDTF">2023-04-18T10:47:14Z</dcterms:modified>
</cp:coreProperties>
</file>