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72" r:id="rId2"/>
    <p:sldMasterId id="2147483686" r:id="rId3"/>
    <p:sldMasterId id="2147483698" r:id="rId4"/>
    <p:sldMasterId id="2147483688" r:id="rId5"/>
    <p:sldMasterId id="2147483696" r:id="rId6"/>
    <p:sldMasterId id="2147483690" r:id="rId7"/>
  </p:sldMasterIdLst>
  <p:sldIdLst>
    <p:sldId id="286" r:id="rId8"/>
    <p:sldId id="304" r:id="rId9"/>
    <p:sldId id="309" r:id="rId10"/>
    <p:sldId id="302" r:id="rId11"/>
    <p:sldId id="301" r:id="rId12"/>
    <p:sldId id="305" r:id="rId13"/>
    <p:sldId id="313" r:id="rId14"/>
    <p:sldId id="308" r:id="rId15"/>
    <p:sldId id="307" r:id="rId16"/>
    <p:sldId id="300" r:id="rId17"/>
    <p:sldId id="310" r:id="rId18"/>
    <p:sldId id="311" r:id="rId19"/>
    <p:sldId id="312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952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elseite MIT Tex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5"/>
          <p:cNvSpPr txBox="1">
            <a:spLocks/>
          </p:cNvSpPr>
          <p:nvPr userDrawn="1"/>
        </p:nvSpPr>
        <p:spPr>
          <a:xfrm>
            <a:off x="3364017" y="3634433"/>
            <a:ext cx="7966230" cy="9245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Vorname, Nachname</a:t>
            </a:r>
          </a:p>
          <a:p>
            <a:endParaRPr lang="de-DE" dirty="0"/>
          </a:p>
        </p:txBody>
      </p:sp>
      <p:sp>
        <p:nvSpPr>
          <p:cNvPr id="3" name="Titel 2"/>
          <p:cNvSpPr txBox="1">
            <a:spLocks/>
          </p:cNvSpPr>
          <p:nvPr userDrawn="1"/>
        </p:nvSpPr>
        <p:spPr>
          <a:xfrm>
            <a:off x="3356183" y="1884526"/>
            <a:ext cx="7793052" cy="1418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bestens</a:t>
            </a:r>
            <a:br>
              <a:rPr lang="de-DE" dirty="0"/>
            </a:br>
            <a:r>
              <a:rPr lang="de-DE" dirty="0"/>
              <a:t>max. 3zeilig</a:t>
            </a:r>
          </a:p>
        </p:txBody>
      </p:sp>
      <p:sp>
        <p:nvSpPr>
          <p:cNvPr id="4" name="Textplatzhalter 17"/>
          <p:cNvSpPr txBox="1">
            <a:spLocks/>
          </p:cNvSpPr>
          <p:nvPr userDrawn="1"/>
        </p:nvSpPr>
        <p:spPr>
          <a:xfrm>
            <a:off x="3364017" y="4559027"/>
            <a:ext cx="7966230" cy="869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Julius Kühn-Institut (JKI), Bundesforschungsinstitut für Kulturpflanzen</a:t>
            </a:r>
            <a:br>
              <a:rPr lang="de-DE" dirty="0"/>
            </a:br>
            <a:r>
              <a:rPr lang="de-DE" dirty="0"/>
              <a:t>Institut für XY</a:t>
            </a:r>
          </a:p>
          <a:p>
            <a:r>
              <a:rPr lang="de-DE" dirty="0"/>
              <a:t>Straße Nr., PLZ Stadt</a:t>
            </a:r>
          </a:p>
        </p:txBody>
      </p:sp>
      <p:sp>
        <p:nvSpPr>
          <p:cNvPr id="5" name="Textplatzhalter 17"/>
          <p:cNvSpPr txBox="1">
            <a:spLocks/>
          </p:cNvSpPr>
          <p:nvPr userDrawn="1"/>
        </p:nvSpPr>
        <p:spPr>
          <a:xfrm>
            <a:off x="3364017" y="5663924"/>
            <a:ext cx="7899728" cy="323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Anlass | Zusatzinformationen</a:t>
            </a:r>
          </a:p>
        </p:txBody>
      </p:sp>
    </p:spTree>
    <p:extLst>
      <p:ext uri="{BB962C8B-B14F-4D97-AF65-F5344CB8AC3E}">
        <p14:creationId xmlns:p14="http://schemas.microsoft.com/office/powerpoint/2010/main" val="13132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elseite OHNE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Folgefolie MIT Kopf-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399" y="99627"/>
            <a:ext cx="10858157" cy="230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4698" y="6544789"/>
            <a:ext cx="11376025" cy="25554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de-DE" dirty="0"/>
              <a:t>Autor | Anlass/Thema | TT.MM.JJJJ und/oder Seite</a:t>
            </a:r>
          </a:p>
        </p:txBody>
      </p:sp>
    </p:spTree>
    <p:extLst>
      <p:ext uri="{BB962C8B-B14F-4D97-AF65-F5344CB8AC3E}">
        <p14:creationId xmlns:p14="http://schemas.microsoft.com/office/powerpoint/2010/main" val="26452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Folgefolie OHNE Kopf-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ZwischenFoli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6555" y="2019000"/>
            <a:ext cx="7694612" cy="208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Diese Seite ist optional: kann muss nicht</a:t>
            </a:r>
            <a:br>
              <a:rPr lang="de-DE" dirty="0"/>
            </a:br>
            <a:r>
              <a:rPr lang="de-DE" dirty="0"/>
              <a:t>Nächstes Thema oder Kapitel</a:t>
            </a:r>
          </a:p>
        </p:txBody>
      </p:sp>
    </p:spTree>
    <p:extLst>
      <p:ext uri="{BB962C8B-B14F-4D97-AF65-F5344CB8AC3E}">
        <p14:creationId xmlns:p14="http://schemas.microsoft.com/office/powerpoint/2010/main" val="13902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Zwischen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449989" y="1755260"/>
            <a:ext cx="8007350" cy="3063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2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213934" y="6557918"/>
            <a:ext cx="17198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accent2"/>
                </a:solidFill>
                <a:cs typeface="+mn-cs"/>
              </a:rPr>
              <a:t>www.julius-kuehn.de</a:t>
            </a:r>
            <a:endParaRPr lang="de-DE" sz="1350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518"/>
            <a:ext cx="3483865" cy="52684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82" y="255372"/>
            <a:ext cx="2015138" cy="12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213934" y="6557918"/>
            <a:ext cx="17198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accent2"/>
                </a:solidFill>
                <a:cs typeface="+mn-cs"/>
              </a:rPr>
              <a:t>www.julius-kuehn.de</a:t>
            </a:r>
            <a:endParaRPr lang="de-DE" sz="1350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518"/>
            <a:ext cx="3483865" cy="52684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82" y="255372"/>
            <a:ext cx="2015138" cy="12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251651" y="370554"/>
            <a:ext cx="10863578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11211023" y="370553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 rot="10800000">
            <a:off x="481558" y="6503265"/>
            <a:ext cx="11419797" cy="1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rot="10800000">
            <a:off x="169764" y="6503266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994" y="167055"/>
            <a:ext cx="621012" cy="3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251651" y="370554"/>
            <a:ext cx="10863578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11211023" y="370553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 rot="10800000">
            <a:off x="481558" y="6503265"/>
            <a:ext cx="11419797" cy="1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rot="10800000">
            <a:off x="169764" y="6503266"/>
            <a:ext cx="216000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994" y="167055"/>
            <a:ext cx="621012" cy="3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90599"/>
            <a:ext cx="3487214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90599"/>
            <a:ext cx="3487214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50" y="326586"/>
            <a:ext cx="3483150" cy="65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2390862" y="1884526"/>
            <a:ext cx="9672507" cy="1418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EPPO Guides on Information and Communication: </a:t>
            </a:r>
            <a:r>
              <a:rPr lang="de-DE" dirty="0" err="1"/>
              <a:t>Available</a:t>
            </a:r>
            <a:r>
              <a:rPr lang="de-DE" dirty="0"/>
              <a:t> Materials and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Innovative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Communicate</a:t>
            </a:r>
            <a:endParaRPr lang="de-DE" dirty="0"/>
          </a:p>
        </p:txBody>
      </p:sp>
      <p:sp>
        <p:nvSpPr>
          <p:cNvPr id="7" name="Textplatzhalter 15"/>
          <p:cNvSpPr txBox="1">
            <a:spLocks/>
          </p:cNvSpPr>
          <p:nvPr/>
        </p:nvSpPr>
        <p:spPr>
          <a:xfrm>
            <a:off x="3364017" y="3634433"/>
            <a:ext cx="7966230" cy="9245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</a:t>
            </a:r>
            <a:r>
              <a:rPr lang="de-DE" baseline="30000" dirty="0"/>
              <a:t>1)</a:t>
            </a:r>
            <a:r>
              <a:rPr lang="de-DE" dirty="0"/>
              <a:t> and Hans Meerman</a:t>
            </a:r>
            <a:r>
              <a:rPr lang="de-DE" baseline="30000" dirty="0"/>
              <a:t>2)</a:t>
            </a:r>
          </a:p>
          <a:p>
            <a:endParaRPr lang="de-DE" dirty="0"/>
          </a:p>
        </p:txBody>
      </p:sp>
      <p:sp>
        <p:nvSpPr>
          <p:cNvPr id="8" name="Textplatzhalter 17"/>
          <p:cNvSpPr txBox="1">
            <a:spLocks/>
          </p:cNvSpPr>
          <p:nvPr/>
        </p:nvSpPr>
        <p:spPr>
          <a:xfrm>
            <a:off x="3364017" y="4559027"/>
            <a:ext cx="7966230" cy="869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30000" dirty="0"/>
              <a:t>1)</a:t>
            </a:r>
            <a:r>
              <a:rPr lang="de-DE" dirty="0"/>
              <a:t> Julius Kühn-Institut (JKI), Federal Research Center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Cultivated</a:t>
            </a:r>
            <a:r>
              <a:rPr lang="de-DE" dirty="0"/>
              <a:t> Plants</a:t>
            </a:r>
            <a:br>
              <a:rPr lang="de-DE" dirty="0"/>
            </a:br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National and International Plant Health</a:t>
            </a:r>
          </a:p>
          <a:p>
            <a:r>
              <a:rPr lang="de-DE" baseline="30000" dirty="0"/>
              <a:t>2)</a:t>
            </a:r>
            <a:r>
              <a:rPr lang="de-DE" dirty="0"/>
              <a:t> </a:t>
            </a:r>
            <a:r>
              <a:rPr lang="de-DE" dirty="0" err="1"/>
              <a:t>Netherlands</a:t>
            </a:r>
            <a:r>
              <a:rPr lang="de-DE" dirty="0"/>
              <a:t> Food and Consumer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Authority (NVWA)</a:t>
            </a:r>
          </a:p>
        </p:txBody>
      </p:sp>
      <p:sp>
        <p:nvSpPr>
          <p:cNvPr id="9" name="Textplatzhalter 17"/>
          <p:cNvSpPr txBox="1">
            <a:spLocks/>
          </p:cNvSpPr>
          <p:nvPr/>
        </p:nvSpPr>
        <p:spPr>
          <a:xfrm>
            <a:off x="3364017" y="5663924"/>
            <a:ext cx="7899728" cy="323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Workshop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Inspectors</a:t>
            </a:r>
            <a:r>
              <a:rPr lang="de-DE" dirty="0"/>
              <a:t>: Innovative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Phytosanitary</a:t>
            </a:r>
            <a:r>
              <a:rPr lang="de-DE" dirty="0"/>
              <a:t> </a:t>
            </a:r>
            <a:r>
              <a:rPr lang="de-DE" dirty="0" err="1"/>
              <a:t>Inspections</a:t>
            </a:r>
            <a:br>
              <a:rPr lang="de-DE" dirty="0"/>
            </a:br>
            <a:r>
              <a:rPr lang="de-DE" dirty="0"/>
              <a:t>Session 4: Information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7771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F56D18-54A2-AA17-8BFF-65D4AB7DF58E}"/>
              </a:ext>
            </a:extLst>
          </p:cNvPr>
          <p:cNvSpPr txBox="1"/>
          <p:nvPr/>
        </p:nvSpPr>
        <p:spPr>
          <a:xfrm>
            <a:off x="369340" y="3283086"/>
            <a:ext cx="110674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200" dirty="0" err="1"/>
              <a:t>Released</a:t>
            </a:r>
            <a:r>
              <a:rPr lang="de-DE" sz="2200" dirty="0"/>
              <a:t> in 2022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Moderated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EPPO </a:t>
            </a:r>
            <a:r>
              <a:rPr lang="de-DE" sz="2200" dirty="0" err="1"/>
              <a:t>secretariat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NPPOs </a:t>
            </a:r>
            <a:r>
              <a:rPr lang="de-DE" sz="2200" dirty="0" err="1"/>
              <a:t>of</a:t>
            </a:r>
            <a:r>
              <a:rPr lang="de-DE" sz="2200" dirty="0"/>
              <a:t> EPPO </a:t>
            </a:r>
            <a:r>
              <a:rPr lang="de-DE" sz="2200" dirty="0" err="1"/>
              <a:t>member</a:t>
            </a:r>
            <a:r>
              <a:rPr lang="de-DE" sz="2200" dirty="0"/>
              <a:t> countries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invited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share</a:t>
            </a:r>
            <a:r>
              <a:rPr lang="de-DE" sz="2200" dirty="0"/>
              <a:t> </a:t>
            </a:r>
            <a:r>
              <a:rPr lang="de-DE" sz="2200" dirty="0" err="1"/>
              <a:t>communication</a:t>
            </a:r>
            <a:r>
              <a:rPr lang="de-DE" sz="2200" dirty="0"/>
              <a:t> material </a:t>
            </a:r>
            <a:r>
              <a:rPr lang="de-DE" sz="2200" dirty="0" err="1"/>
              <a:t>prepared</a:t>
            </a:r>
            <a:r>
              <a:rPr lang="de-DE" sz="2200" dirty="0"/>
              <a:t> </a:t>
            </a:r>
            <a:r>
              <a:rPr lang="de-DE" sz="2200" dirty="0" err="1"/>
              <a:t>during</a:t>
            </a:r>
            <a:r>
              <a:rPr lang="de-DE" sz="2200" dirty="0"/>
              <a:t> </a:t>
            </a:r>
            <a:r>
              <a:rPr lang="de-DE" sz="2200" dirty="0" err="1"/>
              <a:t>their</a:t>
            </a:r>
            <a:r>
              <a:rPr lang="de-DE" sz="2200" dirty="0"/>
              <a:t> </a:t>
            </a:r>
            <a:r>
              <a:rPr lang="de-DE" sz="2200" dirty="0" err="1"/>
              <a:t>communication</a:t>
            </a:r>
            <a:r>
              <a:rPr lang="de-DE" sz="2200" dirty="0"/>
              <a:t> </a:t>
            </a:r>
            <a:r>
              <a:rPr lang="de-DE" sz="2200" dirty="0" err="1"/>
              <a:t>campaigns</a:t>
            </a:r>
            <a:r>
              <a:rPr lang="de-DE" sz="2200" dirty="0"/>
              <a:t> on plant </a:t>
            </a:r>
            <a:r>
              <a:rPr lang="de-DE" sz="2200" dirty="0" err="1"/>
              <a:t>health</a:t>
            </a:r>
            <a:r>
              <a:rPr lang="de-DE" sz="2200" dirty="0"/>
              <a:t> (e.g. </a:t>
            </a:r>
            <a:r>
              <a:rPr lang="de-DE" sz="2200" dirty="0" err="1"/>
              <a:t>leaflets</a:t>
            </a:r>
            <a:r>
              <a:rPr lang="de-DE" sz="2200" dirty="0"/>
              <a:t>, </a:t>
            </a:r>
            <a:r>
              <a:rPr lang="de-DE" sz="2200" dirty="0" err="1"/>
              <a:t>photos</a:t>
            </a:r>
            <a:r>
              <a:rPr lang="de-DE" sz="2200" dirty="0"/>
              <a:t>, </a:t>
            </a:r>
            <a:r>
              <a:rPr lang="de-DE" sz="2200" dirty="0" err="1"/>
              <a:t>videos</a:t>
            </a:r>
            <a:r>
              <a:rPr lang="de-DE" sz="2200" dirty="0"/>
              <a:t>, </a:t>
            </a:r>
            <a:r>
              <a:rPr lang="de-DE" sz="2200" dirty="0" err="1"/>
              <a:t>posters</a:t>
            </a:r>
            <a:r>
              <a:rPr lang="de-DE" sz="2200" dirty="0"/>
              <a:t>)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22 countries, EFSA and IPPC registered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posting</a:t>
            </a:r>
            <a:r>
              <a:rPr lang="de-DE" sz="2200" dirty="0"/>
              <a:t> </a:t>
            </a:r>
            <a:r>
              <a:rPr lang="de-DE" sz="2200" dirty="0" err="1"/>
              <a:t>campaigns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In 2025, 18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campaigns</a:t>
            </a:r>
            <a:r>
              <a:rPr lang="de-DE" sz="2200" dirty="0"/>
              <a:t> </a:t>
            </a:r>
            <a:r>
              <a:rPr lang="de-DE" sz="2200" dirty="0" err="1"/>
              <a:t>added</a:t>
            </a:r>
            <a:r>
              <a:rPr lang="de-DE" sz="2200" dirty="0"/>
              <a:t> 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Some</a:t>
            </a:r>
            <a:r>
              <a:rPr lang="de-DE" sz="2200" dirty="0"/>
              <a:t> links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campaigns</a:t>
            </a:r>
            <a:r>
              <a:rPr lang="de-DE" sz="2200" dirty="0"/>
              <a:t> </a:t>
            </a:r>
            <a:r>
              <a:rPr lang="de-DE" sz="2200" dirty="0" err="1"/>
              <a:t>added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EPPO GD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Visitor </a:t>
            </a:r>
            <a:r>
              <a:rPr lang="de-DE" sz="2200" dirty="0" err="1"/>
              <a:t>worldwide</a:t>
            </a:r>
            <a:r>
              <a:rPr lang="de-DE" sz="2200" dirty="0"/>
              <a:t> (220 </a:t>
            </a:r>
            <a:r>
              <a:rPr lang="de-DE" sz="2200" dirty="0" err="1"/>
              <a:t>visits</a:t>
            </a:r>
            <a:r>
              <a:rPr lang="de-DE" sz="2200" dirty="0"/>
              <a:t> a </a:t>
            </a:r>
            <a:r>
              <a:rPr lang="de-DE" sz="2200" dirty="0" err="1"/>
              <a:t>month</a:t>
            </a:r>
            <a:r>
              <a:rPr lang="de-DE" sz="2200" dirty="0"/>
              <a:t>)</a:t>
            </a:r>
          </a:p>
          <a:p>
            <a:pPr marL="342900" indent="-342900">
              <a:buFontTx/>
              <a:buChar char="-"/>
            </a:pPr>
            <a:r>
              <a:rPr lang="de-DE" sz="2200" u="sng" dirty="0"/>
              <a:t>Link </a:t>
            </a:r>
            <a:r>
              <a:rPr lang="de-DE" sz="2200" u="sng" dirty="0" err="1"/>
              <a:t>can</a:t>
            </a:r>
            <a:r>
              <a:rPr lang="de-DE" sz="2200" u="sng" dirty="0"/>
              <a:t> </a:t>
            </a:r>
            <a:r>
              <a:rPr lang="de-DE" sz="2200" u="sng" dirty="0" err="1"/>
              <a:t>be</a:t>
            </a:r>
            <a:r>
              <a:rPr lang="de-DE" sz="2200" u="sng" dirty="0"/>
              <a:t> </a:t>
            </a:r>
            <a:r>
              <a:rPr lang="de-DE" sz="2200" u="sng" dirty="0" err="1"/>
              <a:t>found</a:t>
            </a:r>
            <a:r>
              <a:rPr lang="de-DE" sz="2200" u="sng" dirty="0"/>
              <a:t> on EPPO Website / Resources / Databases </a:t>
            </a:r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56956"/>
            <a:ext cx="116933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</a:rPr>
              <a:t>EPPO Media </a:t>
            </a:r>
            <a:r>
              <a:rPr lang="de-DE" sz="3000" b="1" dirty="0" err="1">
                <a:solidFill>
                  <a:schemeClr val="accent3"/>
                </a:solidFill>
              </a:rPr>
              <a:t>Platform</a:t>
            </a:r>
            <a:r>
              <a:rPr lang="de-DE" sz="3000" b="1" dirty="0">
                <a:solidFill>
                  <a:schemeClr val="accent3"/>
                </a:solidFill>
              </a:rPr>
              <a:t> on Communication Material </a:t>
            </a:r>
          </a:p>
          <a:p>
            <a:endParaRPr lang="de-DE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9D1349-3DED-07CB-9205-2330CBED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300"/>
            <a:ext cx="12192000" cy="1647358"/>
          </a:xfrm>
          <a:prstGeom prst="rect">
            <a:avLst/>
          </a:prstGeom>
        </p:spPr>
      </p:pic>
      <p:sp>
        <p:nvSpPr>
          <p:cNvPr id="6" name="Explosion: 8 Zacken 5">
            <a:extLst>
              <a:ext uri="{FF2B5EF4-FFF2-40B4-BE49-F238E27FC236}">
                <a16:creationId xmlns:a16="http://schemas.microsoft.com/office/drawing/2014/main" id="{DB23797F-9084-9BBC-5DF2-3533D9BD1CB8}"/>
              </a:ext>
            </a:extLst>
          </p:cNvPr>
          <p:cNvSpPr/>
          <p:nvPr/>
        </p:nvSpPr>
        <p:spPr>
          <a:xfrm rot="712801">
            <a:off x="9214900" y="1969777"/>
            <a:ext cx="2687541" cy="2115047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0070C0"/>
                </a:solidFill>
              </a:rPr>
              <a:t>idea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exchange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3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F56D18-54A2-AA17-8BFF-65D4AB7DF58E}"/>
              </a:ext>
            </a:extLst>
          </p:cNvPr>
          <p:cNvSpPr txBox="1"/>
          <p:nvPr/>
        </p:nvSpPr>
        <p:spPr>
          <a:xfrm>
            <a:off x="369340" y="1240973"/>
            <a:ext cx="11067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Content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searched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Keyword (</a:t>
            </a:r>
            <a:r>
              <a:rPr lang="de-DE" sz="2200" dirty="0" err="1"/>
              <a:t>audio</a:t>
            </a:r>
            <a:r>
              <a:rPr lang="de-DE" sz="2200" dirty="0"/>
              <a:t>, </a:t>
            </a:r>
            <a:r>
              <a:rPr lang="de-DE" sz="2200" dirty="0" err="1"/>
              <a:t>flyer</a:t>
            </a:r>
            <a:r>
              <a:rPr lang="de-DE" sz="2200" dirty="0"/>
              <a:t>, </a:t>
            </a:r>
            <a:r>
              <a:rPr lang="de-DE" sz="2200" dirty="0" err="1"/>
              <a:t>postcard</a:t>
            </a:r>
            <a:r>
              <a:rPr lang="de-DE" sz="2200" dirty="0"/>
              <a:t>, </a:t>
            </a:r>
            <a:r>
              <a:rPr lang="de-DE" sz="2200" dirty="0" err="1"/>
              <a:t>insect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, social </a:t>
            </a:r>
            <a:r>
              <a:rPr lang="de-DE" sz="2200" dirty="0" err="1"/>
              <a:t>media</a:t>
            </a:r>
            <a:r>
              <a:rPr lang="de-DE" sz="2200" dirty="0"/>
              <a:t> etc.)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Organism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/>
              <a:t>Country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Language</a:t>
            </a:r>
          </a:p>
          <a:p>
            <a:pPr marL="342900" indent="-342900">
              <a:buFontTx/>
              <a:buChar char="-"/>
            </a:pPr>
            <a:r>
              <a:rPr lang="de-DE" sz="2200" dirty="0"/>
              <a:t>Year (</a:t>
            </a:r>
            <a:r>
              <a:rPr lang="de-DE" sz="2200" dirty="0" err="1"/>
              <a:t>oldest</a:t>
            </a:r>
            <a:r>
              <a:rPr lang="de-DE" sz="2200" dirty="0"/>
              <a:t> </a:t>
            </a:r>
            <a:r>
              <a:rPr lang="de-DE" sz="2200" dirty="0" err="1"/>
              <a:t>entry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2000)</a:t>
            </a:r>
          </a:p>
          <a:p>
            <a:r>
              <a:rPr lang="de-DE" sz="2200" dirty="0"/>
              <a:t>and </a:t>
            </a:r>
            <a:r>
              <a:rPr lang="de-DE" sz="2200" dirty="0" err="1"/>
              <a:t>full</a:t>
            </a:r>
            <a:r>
              <a:rPr lang="de-DE" sz="2200" dirty="0"/>
              <a:t> </a:t>
            </a:r>
            <a:r>
              <a:rPr lang="de-DE" sz="2200" dirty="0" err="1"/>
              <a:t>text</a:t>
            </a:r>
            <a:r>
              <a:rPr lang="de-DE" sz="2200" dirty="0"/>
              <a:t> </a:t>
            </a:r>
            <a:r>
              <a:rPr lang="de-DE" sz="2200" dirty="0" err="1"/>
              <a:t>search</a:t>
            </a: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56956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</a:rPr>
              <a:t>EPPO Media </a:t>
            </a:r>
            <a:r>
              <a:rPr lang="de-DE" sz="3000" b="1" dirty="0" err="1">
                <a:solidFill>
                  <a:schemeClr val="accent3"/>
                </a:solidFill>
              </a:rPr>
              <a:t>Platform</a:t>
            </a:r>
            <a:r>
              <a:rPr lang="de-DE" sz="3000" b="1" dirty="0">
                <a:solidFill>
                  <a:schemeClr val="accent3"/>
                </a:solidFill>
              </a:rPr>
              <a:t> on Communication Material </a:t>
            </a:r>
            <a:endParaRPr lang="de-DE" sz="2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B8EA1F-B936-43FB-4D10-D5B79472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829" y="850726"/>
            <a:ext cx="2395637" cy="55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4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56956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</a:rPr>
              <a:t>EPPO Media </a:t>
            </a:r>
            <a:r>
              <a:rPr lang="de-DE" sz="3000" b="1" dirty="0" err="1">
                <a:solidFill>
                  <a:schemeClr val="accent3"/>
                </a:solidFill>
              </a:rPr>
              <a:t>Platform</a:t>
            </a:r>
            <a:r>
              <a:rPr lang="de-DE" sz="3000" b="1" dirty="0">
                <a:solidFill>
                  <a:schemeClr val="accent3"/>
                </a:solidFill>
              </a:rPr>
              <a:t> on Communication Material - </a:t>
            </a:r>
            <a:r>
              <a:rPr lang="de-DE" sz="3000" b="1" dirty="0" err="1">
                <a:solidFill>
                  <a:schemeClr val="accent3"/>
                </a:solidFill>
              </a:rPr>
              <a:t>Examples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endParaRPr lang="de-DE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63FF3E-26EB-AF7C-D5A7-90AF4332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0" y="1109354"/>
            <a:ext cx="5371938" cy="54482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16C2BA-6317-9172-76D9-CADB6136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48" y="1109354"/>
            <a:ext cx="5891526" cy="35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56956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</a:rPr>
              <a:t>EPPO Media </a:t>
            </a:r>
            <a:r>
              <a:rPr lang="de-DE" sz="3000" b="1" dirty="0" err="1">
                <a:solidFill>
                  <a:schemeClr val="accent3"/>
                </a:solidFill>
              </a:rPr>
              <a:t>Platform</a:t>
            </a:r>
            <a:r>
              <a:rPr lang="de-DE" sz="3000" b="1" dirty="0">
                <a:solidFill>
                  <a:schemeClr val="accent3"/>
                </a:solidFill>
              </a:rPr>
              <a:t> on Communication Material - </a:t>
            </a:r>
            <a:r>
              <a:rPr lang="de-DE" sz="3000" b="1" dirty="0" err="1">
                <a:solidFill>
                  <a:schemeClr val="accent3"/>
                </a:solidFill>
              </a:rPr>
              <a:t>Examples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endParaRPr lang="de-DE" sz="2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12300C-9A78-E1B2-C318-15CBE664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5263">
            <a:off x="239488" y="1309080"/>
            <a:ext cx="3606081" cy="31718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98D4E5-2040-ED3A-D3E2-7A4EBF2A9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621" y="1035247"/>
            <a:ext cx="3821236" cy="24977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5110CA-1520-3EB1-2D09-32B52BBB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8124">
            <a:off x="8559473" y="1295218"/>
            <a:ext cx="3499626" cy="44755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1DE3D6-7BF2-F454-0C11-467D7D7B8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7986">
            <a:off x="2461676" y="3168766"/>
            <a:ext cx="3423881" cy="3392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224D71-9799-D168-8E36-38CC168C3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6456">
            <a:off x="5994500" y="3426920"/>
            <a:ext cx="3493748" cy="31176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157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0086193-4021-386B-3711-62BAAB51983D}"/>
              </a:ext>
            </a:extLst>
          </p:cNvPr>
          <p:cNvSpPr txBox="1"/>
          <p:nvPr/>
        </p:nvSpPr>
        <p:spPr>
          <a:xfrm>
            <a:off x="828923" y="755086"/>
            <a:ext cx="6094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4000" dirty="0" err="1">
                <a:solidFill>
                  <a:srgbClr val="0070C0"/>
                </a:solidFill>
              </a:rPr>
              <a:t>Thank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you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for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your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attention</a:t>
            </a:r>
            <a:endParaRPr lang="de-DE" sz="4000" dirty="0">
              <a:solidFill>
                <a:srgbClr val="0070C0"/>
              </a:solidFill>
            </a:endParaRPr>
          </a:p>
          <a:p>
            <a:endParaRPr lang="de-DE" sz="4000" dirty="0">
              <a:solidFill>
                <a:srgbClr val="0070C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1F00FC-6321-E3AD-1717-77DC62C5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85" y="1876509"/>
            <a:ext cx="3244267" cy="4600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12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F56D18-54A2-AA17-8BFF-65D4AB7DF58E}"/>
              </a:ext>
            </a:extLst>
          </p:cNvPr>
          <p:cNvSpPr txBox="1"/>
          <p:nvPr/>
        </p:nvSpPr>
        <p:spPr>
          <a:xfrm>
            <a:off x="227688" y="1214143"/>
            <a:ext cx="11067426" cy="622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involve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public</a:t>
            </a:r>
            <a:r>
              <a:rPr lang="de-DE" sz="2200" dirty="0"/>
              <a:t> and </a:t>
            </a:r>
            <a:r>
              <a:rPr lang="de-DE" sz="2200" dirty="0" err="1"/>
              <a:t>operators</a:t>
            </a:r>
            <a:r>
              <a:rPr lang="de-DE" sz="2200" dirty="0"/>
              <a:t> in plant </a:t>
            </a:r>
            <a:r>
              <a:rPr lang="de-DE" sz="2200" dirty="0" err="1"/>
              <a:t>health</a:t>
            </a:r>
            <a:r>
              <a:rPr lang="de-DE" sz="2200" dirty="0"/>
              <a:t> </a:t>
            </a:r>
            <a:r>
              <a:rPr lang="de-DE" sz="2200" dirty="0" err="1"/>
              <a:t>issues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encourage</a:t>
            </a:r>
            <a:r>
              <a:rPr lang="de-DE" sz="2200" dirty="0"/>
              <a:t> </a:t>
            </a:r>
            <a:r>
              <a:rPr lang="de-DE" sz="2200" dirty="0" err="1"/>
              <a:t>best</a:t>
            </a:r>
            <a:r>
              <a:rPr lang="de-DE" sz="2200" dirty="0"/>
              <a:t> </a:t>
            </a:r>
            <a:r>
              <a:rPr lang="de-DE" sz="2200" dirty="0" err="1"/>
              <a:t>practice</a:t>
            </a:r>
            <a:r>
              <a:rPr lang="de-DE" sz="2200" dirty="0"/>
              <a:t> in </a:t>
            </a:r>
            <a:r>
              <a:rPr lang="de-DE" sz="2200" dirty="0" err="1"/>
              <a:t>business</a:t>
            </a:r>
            <a:r>
              <a:rPr lang="de-DE" sz="2200" dirty="0"/>
              <a:t> and </a:t>
            </a:r>
            <a:r>
              <a:rPr lang="de-DE" sz="2200" dirty="0" err="1"/>
              <a:t>trading</a:t>
            </a:r>
            <a:r>
              <a:rPr lang="de-DE" sz="2200" dirty="0"/>
              <a:t> </a:t>
            </a:r>
            <a:r>
              <a:rPr lang="de-DE" sz="2200" dirty="0" err="1"/>
              <a:t>operations</a:t>
            </a:r>
            <a:r>
              <a:rPr lang="de-DE" sz="2200" dirty="0"/>
              <a:t> and </a:t>
            </a:r>
            <a:r>
              <a:rPr lang="de-DE" sz="2200" dirty="0" err="1"/>
              <a:t>make</a:t>
            </a:r>
            <a:r>
              <a:rPr lang="de-DE" sz="2200" dirty="0"/>
              <a:t> trade </a:t>
            </a:r>
            <a:r>
              <a:rPr lang="de-DE" sz="2200" dirty="0" err="1"/>
              <a:t>safer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encourage</a:t>
            </a:r>
            <a:r>
              <a:rPr lang="de-DE" sz="2200" dirty="0"/>
              <a:t>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practice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private </a:t>
            </a:r>
            <a:r>
              <a:rPr lang="de-DE" sz="2200" dirty="0" err="1"/>
              <a:t>persons</a:t>
            </a:r>
            <a:r>
              <a:rPr lang="de-DE" sz="2200" dirty="0"/>
              <a:t> (</a:t>
            </a:r>
            <a:r>
              <a:rPr lang="de-DE" sz="2200" dirty="0" err="1"/>
              <a:t>travellers</a:t>
            </a:r>
            <a:r>
              <a:rPr lang="de-DE" sz="2200" dirty="0"/>
              <a:t>, </a:t>
            </a:r>
            <a:r>
              <a:rPr lang="de-DE" sz="2200" dirty="0" err="1"/>
              <a:t>gardeners</a:t>
            </a:r>
            <a:r>
              <a:rPr lang="de-DE" sz="2200" dirty="0"/>
              <a:t>, etc.)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avoid</a:t>
            </a:r>
            <a:r>
              <a:rPr lang="de-DE" sz="2200" dirty="0"/>
              <a:t> pest </a:t>
            </a:r>
            <a:r>
              <a:rPr lang="de-DE" sz="2200" dirty="0" err="1"/>
              <a:t>introduction</a:t>
            </a:r>
            <a:r>
              <a:rPr lang="de-DE" sz="2200" dirty="0"/>
              <a:t> and </a:t>
            </a:r>
            <a:r>
              <a:rPr lang="de-DE" sz="2200" dirty="0" err="1"/>
              <a:t>spread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encourage</a:t>
            </a:r>
            <a:r>
              <a:rPr lang="de-DE" sz="2200" dirty="0"/>
              <a:t> and </a:t>
            </a:r>
            <a:r>
              <a:rPr lang="de-DE" sz="2200" dirty="0" err="1"/>
              <a:t>facilitate</a:t>
            </a:r>
            <a:r>
              <a:rPr lang="de-DE" sz="2200" dirty="0"/>
              <a:t> </a:t>
            </a:r>
            <a:r>
              <a:rPr lang="de-DE" sz="2200" dirty="0" err="1"/>
              <a:t>early</a:t>
            </a:r>
            <a:r>
              <a:rPr lang="de-DE" sz="2200" dirty="0"/>
              <a:t> </a:t>
            </a:r>
            <a:r>
              <a:rPr lang="de-DE" sz="2200" dirty="0" err="1"/>
              <a:t>reporting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findings</a:t>
            </a:r>
            <a:r>
              <a:rPr lang="de-DE" sz="2200" dirty="0"/>
              <a:t> </a:t>
            </a:r>
            <a:r>
              <a:rPr lang="de-DE" sz="2200" dirty="0" err="1"/>
              <a:t>enabling</a:t>
            </a:r>
            <a:r>
              <a:rPr lang="de-DE" sz="2200" dirty="0"/>
              <a:t> quick </a:t>
            </a:r>
            <a:r>
              <a:rPr lang="de-DE" sz="2200" dirty="0" err="1"/>
              <a:t>response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create</a:t>
            </a:r>
            <a:r>
              <a:rPr lang="de-DE" sz="2200" dirty="0"/>
              <a:t> a large </a:t>
            </a: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‚</a:t>
            </a:r>
            <a:r>
              <a:rPr lang="de-DE" sz="2200" dirty="0" err="1"/>
              <a:t>citizen</a:t>
            </a:r>
            <a:r>
              <a:rPr lang="de-DE" sz="2200" dirty="0"/>
              <a:t> </a:t>
            </a:r>
            <a:r>
              <a:rPr lang="de-DE" sz="2200" dirty="0" err="1"/>
              <a:t>scientists</a:t>
            </a:r>
            <a:r>
              <a:rPr lang="de-DE" sz="2200" dirty="0"/>
              <a:t>‘ and </a:t>
            </a:r>
            <a:r>
              <a:rPr lang="de-DE" sz="2200" dirty="0" err="1"/>
              <a:t>therewith</a:t>
            </a:r>
            <a:r>
              <a:rPr lang="de-DE" sz="2200" dirty="0"/>
              <a:t> </a:t>
            </a:r>
            <a:r>
              <a:rPr lang="de-DE" sz="2200" dirty="0" err="1"/>
              <a:t>improve</a:t>
            </a:r>
            <a:r>
              <a:rPr lang="de-DE" sz="2200" dirty="0"/>
              <a:t> </a:t>
            </a:r>
            <a:r>
              <a:rPr lang="de-DE" sz="2200" dirty="0" err="1"/>
              <a:t>early</a:t>
            </a:r>
            <a:r>
              <a:rPr lang="de-DE" sz="2200" dirty="0"/>
              <a:t> </a:t>
            </a:r>
            <a:r>
              <a:rPr lang="de-DE" sz="2200" dirty="0" err="1"/>
              <a:t>finding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explain</a:t>
            </a:r>
            <a:r>
              <a:rPr lang="de-DE" sz="2200" dirty="0"/>
              <a:t> </a:t>
            </a:r>
            <a:r>
              <a:rPr lang="de-DE" sz="2200" dirty="0" err="1"/>
              <a:t>measures</a:t>
            </a:r>
            <a:r>
              <a:rPr lang="de-DE" sz="2200" dirty="0"/>
              <a:t> </a:t>
            </a:r>
            <a:r>
              <a:rPr lang="de-DE" sz="2200" dirty="0" err="1"/>
              <a:t>being</a:t>
            </a:r>
            <a:r>
              <a:rPr lang="de-DE" sz="2200" dirty="0"/>
              <a:t> </a:t>
            </a:r>
            <a:r>
              <a:rPr lang="de-DE" sz="2200" dirty="0" err="1"/>
              <a:t>taken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improve</a:t>
            </a:r>
            <a:r>
              <a:rPr lang="de-DE" sz="2200" dirty="0"/>
              <a:t> </a:t>
            </a:r>
            <a:r>
              <a:rPr lang="de-DE" sz="2200" dirty="0" err="1"/>
              <a:t>understanding</a:t>
            </a:r>
            <a:r>
              <a:rPr lang="de-DE" sz="2200" dirty="0"/>
              <a:t> and </a:t>
            </a:r>
            <a:r>
              <a:rPr lang="de-DE" sz="2200" dirty="0" err="1"/>
              <a:t>acceptance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preventive</a:t>
            </a:r>
            <a:r>
              <a:rPr lang="de-DE" sz="2200" dirty="0"/>
              <a:t> and </a:t>
            </a:r>
            <a:r>
              <a:rPr lang="de-DE" sz="2200" dirty="0" err="1"/>
              <a:t>control</a:t>
            </a:r>
            <a:r>
              <a:rPr lang="de-DE" sz="2200" dirty="0"/>
              <a:t> </a:t>
            </a:r>
            <a:r>
              <a:rPr lang="de-DE" sz="2200" dirty="0" err="1"/>
              <a:t>measures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build</a:t>
            </a:r>
            <a:r>
              <a:rPr lang="de-DE" sz="2200" dirty="0"/>
              <a:t> </a:t>
            </a:r>
            <a:r>
              <a:rPr lang="de-DE" sz="2200" dirty="0" err="1"/>
              <a:t>trust</a:t>
            </a:r>
            <a:r>
              <a:rPr lang="de-DE" sz="2200" dirty="0"/>
              <a:t> and </a:t>
            </a:r>
            <a:r>
              <a:rPr lang="de-DE" sz="2200" dirty="0" err="1"/>
              <a:t>understanding</a:t>
            </a:r>
            <a:endParaRPr lang="de-DE" sz="2200" dirty="0"/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de-DE" sz="2600" b="1" dirty="0" err="1">
                <a:solidFill>
                  <a:schemeClr val="tx2"/>
                </a:solidFill>
              </a:rPr>
              <a:t>To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increase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eradication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success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of</a:t>
            </a:r>
            <a:r>
              <a:rPr lang="de-DE" sz="2600" b="1" dirty="0">
                <a:solidFill>
                  <a:schemeClr val="tx2"/>
                </a:solidFill>
              </a:rPr>
              <a:t> pests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de-DE" sz="2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de-DE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Why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is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good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communication</a:t>
            </a:r>
            <a:r>
              <a:rPr lang="de-DE" sz="3000" b="1" dirty="0">
                <a:solidFill>
                  <a:schemeClr val="accent3"/>
                </a:solidFill>
              </a:rPr>
              <a:t> essential?</a:t>
            </a:r>
            <a:endParaRPr lang="de-DE" sz="2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752043-1285-1571-D07B-27C06D11F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23" y="2566970"/>
            <a:ext cx="4224528" cy="42245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9C21B8-1D54-A980-0BCA-88C3E8A2870F}"/>
              </a:ext>
            </a:extLst>
          </p:cNvPr>
          <p:cNvSpPr txBox="1"/>
          <p:nvPr/>
        </p:nvSpPr>
        <p:spPr>
          <a:xfrm>
            <a:off x="9931603" y="6255079"/>
            <a:ext cx="42195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/>
              <a:t>Pixabay</a:t>
            </a:r>
            <a:r>
              <a:rPr lang="de-DE" sz="600" dirty="0"/>
              <a:t>, 28 </a:t>
            </a:r>
            <a:r>
              <a:rPr lang="de-DE" sz="600" dirty="0" err="1"/>
              <a:t>October</a:t>
            </a:r>
            <a:r>
              <a:rPr lang="de-DE" sz="6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3333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5C9A44-FFBE-25D2-F4E3-ADAF815E6145}"/>
              </a:ext>
            </a:extLst>
          </p:cNvPr>
          <p:cNvSpPr txBox="1"/>
          <p:nvPr/>
        </p:nvSpPr>
        <p:spPr>
          <a:xfrm>
            <a:off x="227688" y="542505"/>
            <a:ext cx="11693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solidFill>
                  <a:schemeClr val="accent3"/>
                </a:solidFill>
              </a:rPr>
              <a:t>EPPO Standard PM 3/86 (1) Raising </a:t>
            </a:r>
            <a:r>
              <a:rPr lang="de-DE" sz="2400" b="1" dirty="0" err="1">
                <a:solidFill>
                  <a:schemeClr val="accent3"/>
                </a:solidFill>
              </a:rPr>
              <a:t>public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awareness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of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quarantine</a:t>
            </a:r>
            <a:r>
              <a:rPr lang="de-DE" sz="2400" b="1" dirty="0">
                <a:solidFill>
                  <a:schemeClr val="accent3"/>
                </a:solidFill>
              </a:rPr>
              <a:t> and </a:t>
            </a:r>
            <a:r>
              <a:rPr lang="de-DE" sz="2400" b="1" dirty="0" err="1">
                <a:solidFill>
                  <a:schemeClr val="accent3"/>
                </a:solidFill>
              </a:rPr>
              <a:t>emerging</a:t>
            </a:r>
            <a:r>
              <a:rPr lang="de-DE" sz="2400" b="1" dirty="0">
                <a:solidFill>
                  <a:schemeClr val="accent3"/>
                </a:solidFill>
              </a:rPr>
              <a:t> pests </a:t>
            </a:r>
            <a:r>
              <a:rPr lang="de-DE" dirty="0"/>
              <a:t>(</a:t>
            </a:r>
            <a:r>
              <a:rPr lang="de-DE" dirty="0" err="1"/>
              <a:t>published</a:t>
            </a:r>
            <a:r>
              <a:rPr lang="de-DE" dirty="0"/>
              <a:t> 2019)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solidFill>
                  <a:schemeClr val="accent3"/>
                </a:solidFill>
              </a:rPr>
              <a:t>EPPO Standard PM 3/94 (1) Raising professional </a:t>
            </a:r>
            <a:r>
              <a:rPr lang="de-DE" sz="2400" b="1" dirty="0" err="1">
                <a:solidFill>
                  <a:schemeClr val="accent3"/>
                </a:solidFill>
              </a:rPr>
              <a:t>operators</a:t>
            </a:r>
            <a:r>
              <a:rPr lang="de-DE" sz="2400" b="1" dirty="0">
                <a:solidFill>
                  <a:schemeClr val="accent3"/>
                </a:solidFill>
              </a:rPr>
              <a:t>‘ </a:t>
            </a:r>
            <a:r>
              <a:rPr lang="de-DE" sz="2400" b="1" dirty="0" err="1">
                <a:solidFill>
                  <a:schemeClr val="accent3"/>
                </a:solidFill>
              </a:rPr>
              <a:t>awareness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of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regulated</a:t>
            </a:r>
            <a:r>
              <a:rPr lang="de-DE" sz="2400" b="1" dirty="0">
                <a:solidFill>
                  <a:schemeClr val="accent3"/>
                </a:solidFill>
              </a:rPr>
              <a:t> and </a:t>
            </a:r>
            <a:r>
              <a:rPr lang="de-DE" sz="2400" b="1" dirty="0" err="1">
                <a:solidFill>
                  <a:schemeClr val="accent3"/>
                </a:solidFill>
              </a:rPr>
              <a:t>emerging</a:t>
            </a:r>
            <a:r>
              <a:rPr lang="de-DE" sz="2400" b="1" dirty="0">
                <a:solidFill>
                  <a:schemeClr val="accent3"/>
                </a:solidFill>
              </a:rPr>
              <a:t> pests </a:t>
            </a:r>
            <a:r>
              <a:rPr lang="de-DE" sz="1800" dirty="0"/>
              <a:t>(</a:t>
            </a:r>
            <a:r>
              <a:rPr lang="de-DE" sz="1800" dirty="0" err="1"/>
              <a:t>published</a:t>
            </a:r>
            <a:r>
              <a:rPr lang="de-DE" sz="1800" dirty="0"/>
              <a:t> in 2022)</a:t>
            </a:r>
          </a:p>
          <a:p>
            <a:pPr marL="514350" indent="-514350">
              <a:buFont typeface="+mj-lt"/>
              <a:buAutoNum type="arabicPeriod"/>
            </a:pPr>
            <a:endParaRPr lang="de-DE" sz="2200" dirty="0"/>
          </a:p>
          <a:p>
            <a:pPr marL="514350" indent="-514350">
              <a:buFont typeface="+mj-lt"/>
              <a:buAutoNum type="arabicPeriod"/>
            </a:pPr>
            <a:endParaRPr lang="de-DE" sz="2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114A7B-8067-750C-8EDB-611C98615759}"/>
              </a:ext>
            </a:extLst>
          </p:cNvPr>
          <p:cNvSpPr txBox="1"/>
          <p:nvPr/>
        </p:nvSpPr>
        <p:spPr>
          <a:xfrm>
            <a:off x="540663" y="2305855"/>
            <a:ext cx="11067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Both </a:t>
            </a:r>
            <a:r>
              <a:rPr lang="de-DE" sz="2200" dirty="0" err="1"/>
              <a:t>include</a:t>
            </a:r>
            <a:r>
              <a:rPr lang="de-DE" sz="2200" dirty="0"/>
              <a:t>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principles</a:t>
            </a:r>
            <a:r>
              <a:rPr lang="de-DE" sz="2200" dirty="0"/>
              <a:t> and </a:t>
            </a:r>
            <a:br>
              <a:rPr lang="de-DE" sz="2200" dirty="0"/>
            </a:br>
            <a:r>
              <a:rPr lang="de-DE" sz="2200" dirty="0" err="1"/>
              <a:t>specific</a:t>
            </a:r>
            <a:r>
              <a:rPr lang="de-DE" sz="2200" dirty="0"/>
              <a:t> </a:t>
            </a:r>
            <a:r>
              <a:rPr lang="de-DE" sz="2200" dirty="0" err="1"/>
              <a:t>points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consider</a:t>
            </a:r>
            <a:r>
              <a:rPr lang="de-DE" sz="2200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F56D18-54A2-AA17-8BFF-65D4AB7DF58E}"/>
              </a:ext>
            </a:extLst>
          </p:cNvPr>
          <p:cNvSpPr txBox="1"/>
          <p:nvPr/>
        </p:nvSpPr>
        <p:spPr>
          <a:xfrm>
            <a:off x="934945" y="3429000"/>
            <a:ext cx="3335051" cy="1785104"/>
          </a:xfrm>
          <a:prstGeom prst="rect">
            <a:avLst/>
          </a:prstGeom>
          <a:solidFill>
            <a:srgbClr val="75B952"/>
          </a:solidFill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</a:rPr>
              <a:t>Communication </a:t>
            </a:r>
            <a:r>
              <a:rPr lang="de-DE" sz="2200" dirty="0" err="1">
                <a:solidFill>
                  <a:schemeClr val="bg1"/>
                </a:solidFill>
              </a:rPr>
              <a:t>should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be</a:t>
            </a:r>
            <a:r>
              <a:rPr lang="de-DE" sz="22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de-DE" sz="2200" dirty="0" err="1">
                <a:solidFill>
                  <a:schemeClr val="bg1"/>
                </a:solidFill>
              </a:rPr>
              <a:t>Clearly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structured</a:t>
            </a:r>
            <a:endParaRPr lang="de-DE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200" dirty="0" err="1">
                <a:solidFill>
                  <a:schemeClr val="bg1"/>
                </a:solidFill>
              </a:rPr>
              <a:t>Unambiguous</a:t>
            </a:r>
            <a:endParaRPr lang="de-DE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200" dirty="0" err="1">
                <a:solidFill>
                  <a:schemeClr val="bg1"/>
                </a:solidFill>
              </a:rPr>
              <a:t>Timely</a:t>
            </a:r>
            <a:endParaRPr lang="de-DE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B09EC9-1A5A-6098-446D-B728359A8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42" y="2113146"/>
            <a:ext cx="2830042" cy="3955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2DEE92-F015-0999-AADA-D422338A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86" y="2113212"/>
            <a:ext cx="2652021" cy="3955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19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F56D18-54A2-AA17-8BFF-65D4AB7DF58E}"/>
              </a:ext>
            </a:extLst>
          </p:cNvPr>
          <p:cNvSpPr txBox="1"/>
          <p:nvPr/>
        </p:nvSpPr>
        <p:spPr>
          <a:xfrm>
            <a:off x="227688" y="1692315"/>
            <a:ext cx="110674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600" b="1" dirty="0" err="1">
                <a:solidFill>
                  <a:schemeClr val="tx2"/>
                </a:solidFill>
              </a:rPr>
              <a:t>Preventive</a:t>
            </a:r>
            <a:r>
              <a:rPr lang="de-DE" sz="2600" dirty="0"/>
              <a:t> </a:t>
            </a:r>
            <a:r>
              <a:rPr lang="de-DE" sz="2600" b="1" dirty="0">
                <a:solidFill>
                  <a:schemeClr val="tx2"/>
                </a:solidFill>
              </a:rPr>
              <a:t>- permanent </a:t>
            </a:r>
            <a:r>
              <a:rPr lang="de-DE" sz="2600" b="1" dirty="0" err="1">
                <a:solidFill>
                  <a:schemeClr val="tx2"/>
                </a:solidFill>
              </a:rPr>
              <a:t>or</a:t>
            </a:r>
            <a:r>
              <a:rPr lang="de-DE" sz="2600" b="1" dirty="0">
                <a:solidFill>
                  <a:schemeClr val="tx2"/>
                </a:solidFill>
              </a:rPr>
              <a:t> in </a:t>
            </a:r>
            <a:r>
              <a:rPr lang="de-DE" sz="2600" b="1" dirty="0" err="1">
                <a:solidFill>
                  <a:schemeClr val="tx2"/>
                </a:solidFill>
              </a:rPr>
              <a:t>the</a:t>
            </a:r>
            <a:r>
              <a:rPr lang="de-DE" sz="2600" b="1" dirty="0">
                <a:solidFill>
                  <a:schemeClr val="tx2"/>
                </a:solidFill>
              </a:rPr>
              <a:t> form </a:t>
            </a:r>
            <a:r>
              <a:rPr lang="de-DE" sz="2600" b="1" dirty="0" err="1">
                <a:solidFill>
                  <a:schemeClr val="tx2"/>
                </a:solidFill>
              </a:rPr>
              <a:t>of</a:t>
            </a:r>
            <a:r>
              <a:rPr lang="de-DE" sz="2600" b="1" dirty="0">
                <a:solidFill>
                  <a:schemeClr val="tx2"/>
                </a:solidFill>
              </a:rPr>
              <a:t> a </a:t>
            </a:r>
            <a:r>
              <a:rPr lang="de-DE" sz="2600" b="1" dirty="0" err="1">
                <a:solidFill>
                  <a:schemeClr val="tx2"/>
                </a:solidFill>
              </a:rPr>
              <a:t>campaign</a:t>
            </a:r>
            <a:endParaRPr lang="de-DE" sz="26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200" dirty="0"/>
              <a:t>First </a:t>
            </a:r>
            <a:r>
              <a:rPr lang="de-DE" sz="2200" dirty="0" err="1"/>
              <a:t>finding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pest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200" dirty="0" err="1"/>
              <a:t>Identification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pathway</a:t>
            </a:r>
            <a:endParaRPr lang="de-DE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200" dirty="0"/>
              <a:t>Implementation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phytosanitary</a:t>
            </a:r>
            <a:r>
              <a:rPr lang="de-DE" sz="2200" dirty="0"/>
              <a:t> </a:t>
            </a:r>
            <a:r>
              <a:rPr lang="de-DE" sz="2200" dirty="0" err="1"/>
              <a:t>requirements</a:t>
            </a:r>
            <a:endParaRPr lang="de-DE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200" dirty="0" err="1"/>
              <a:t>Allways</a:t>
            </a:r>
            <a:r>
              <a:rPr lang="de-DE" sz="2200" dirty="0"/>
              <a:t> e.g. passenger </a:t>
            </a:r>
            <a:r>
              <a:rPr lang="de-DE" sz="2200" dirty="0" err="1"/>
              <a:t>information</a:t>
            </a:r>
            <a:r>
              <a:rPr lang="de-DE" sz="22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600" b="1" dirty="0">
                <a:solidFill>
                  <a:schemeClr val="tx2"/>
                </a:solidFill>
              </a:rPr>
              <a:t>In </a:t>
            </a:r>
            <a:r>
              <a:rPr lang="de-DE" sz="2600" b="1" dirty="0" err="1">
                <a:solidFill>
                  <a:schemeClr val="tx2"/>
                </a:solidFill>
              </a:rPr>
              <a:t>case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of</a:t>
            </a:r>
            <a:r>
              <a:rPr lang="de-DE" sz="2600" b="1" dirty="0">
                <a:solidFill>
                  <a:schemeClr val="tx2"/>
                </a:solidFill>
              </a:rPr>
              <a:t> outbreaks</a:t>
            </a:r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  <a:p>
            <a:pPr marL="342900" indent="-342900">
              <a:buFontTx/>
              <a:buChar char="-"/>
            </a:pPr>
            <a:endParaRPr lang="de-DE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When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to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communicate</a:t>
            </a:r>
            <a:r>
              <a:rPr lang="de-DE" sz="3000" b="1" dirty="0">
                <a:solidFill>
                  <a:schemeClr val="accent3"/>
                </a:solidFill>
              </a:rPr>
              <a:t>?</a:t>
            </a:r>
            <a:endParaRPr lang="de-DE" sz="2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1120812-F5CC-A10D-DBB4-5FA2D447D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8" y="2414927"/>
            <a:ext cx="4186106" cy="36464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7B0984-70B2-00C4-5E6B-5DF0850264E7}"/>
              </a:ext>
            </a:extLst>
          </p:cNvPr>
          <p:cNvSpPr txBox="1"/>
          <p:nvPr/>
        </p:nvSpPr>
        <p:spPr>
          <a:xfrm>
            <a:off x="9888310" y="6086727"/>
            <a:ext cx="42195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/>
              <a:t>Pixabay</a:t>
            </a:r>
            <a:r>
              <a:rPr lang="de-DE" sz="600" dirty="0"/>
              <a:t>, 28 </a:t>
            </a:r>
            <a:r>
              <a:rPr lang="de-DE" sz="600" dirty="0" err="1"/>
              <a:t>October</a:t>
            </a:r>
            <a:r>
              <a:rPr lang="de-DE" sz="6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29700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</a:rPr>
              <a:t>Target </a:t>
            </a:r>
            <a:r>
              <a:rPr lang="de-DE" sz="3000" b="1" dirty="0" err="1">
                <a:solidFill>
                  <a:schemeClr val="accent3"/>
                </a:solidFill>
              </a:rPr>
              <a:t>audience</a:t>
            </a:r>
            <a:r>
              <a:rPr lang="de-DE" sz="3000" b="1" dirty="0">
                <a:solidFill>
                  <a:schemeClr val="accent3"/>
                </a:solidFill>
              </a:rPr>
              <a:t> and </a:t>
            </a:r>
            <a:r>
              <a:rPr lang="de-DE" sz="3000" b="1" dirty="0" err="1">
                <a:solidFill>
                  <a:schemeClr val="accent3"/>
                </a:solidFill>
              </a:rPr>
              <a:t>examples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of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subgroups</a:t>
            </a:r>
            <a:endParaRPr lang="de-DE" sz="2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E598DE-33A9-1238-D472-2E465E8407F6}"/>
              </a:ext>
            </a:extLst>
          </p:cNvPr>
          <p:cNvSpPr txBox="1"/>
          <p:nvPr/>
        </p:nvSpPr>
        <p:spPr>
          <a:xfrm>
            <a:off x="448200" y="1195939"/>
            <a:ext cx="110027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err="1">
                <a:solidFill>
                  <a:schemeClr val="tx2"/>
                </a:solidFill>
              </a:rPr>
              <a:t>Audience</a:t>
            </a:r>
            <a:r>
              <a:rPr lang="de-DE" sz="2600" b="1" dirty="0">
                <a:solidFill>
                  <a:schemeClr val="tx2"/>
                </a:solidFill>
              </a:rPr>
              <a:t> – </a:t>
            </a:r>
            <a:r>
              <a:rPr lang="de-DE" sz="2600" b="1" dirty="0" err="1">
                <a:solidFill>
                  <a:schemeClr val="tx2"/>
                </a:solidFill>
              </a:rPr>
              <a:t>points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to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dirty="0" err="1">
                <a:solidFill>
                  <a:schemeClr val="tx2"/>
                </a:solidFill>
              </a:rPr>
              <a:t>consider</a:t>
            </a:r>
            <a:r>
              <a:rPr lang="de-DE" sz="2600" b="1" dirty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audiences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Information </a:t>
            </a:r>
            <a:r>
              <a:rPr lang="de-DE" sz="1800" dirty="0" err="1"/>
              <a:t>consistent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all </a:t>
            </a:r>
            <a:r>
              <a:rPr lang="de-DE" sz="1800" dirty="0" err="1"/>
              <a:t>audiences</a:t>
            </a:r>
            <a:endParaRPr lang="de-DE" sz="1800" dirty="0"/>
          </a:p>
          <a:p>
            <a:pPr marL="285750" indent="-285750">
              <a:buFontTx/>
              <a:buChar char="-"/>
            </a:pPr>
            <a:r>
              <a:rPr lang="de-DE" sz="1800" dirty="0" err="1"/>
              <a:t>Targeted</a:t>
            </a:r>
            <a:r>
              <a:rPr lang="de-DE" sz="1800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Co</a:t>
            </a:r>
            <a:r>
              <a:rPr lang="de-DE" sz="1800" dirty="0" err="1"/>
              <a:t>nsider</a:t>
            </a:r>
            <a:r>
              <a:rPr lang="de-DE" sz="1800" dirty="0"/>
              <a:t> </a:t>
            </a:r>
            <a:r>
              <a:rPr lang="de-DE" sz="1800" dirty="0" err="1"/>
              <a:t>age</a:t>
            </a:r>
            <a:r>
              <a:rPr lang="de-DE" sz="1800" dirty="0"/>
              <a:t> </a:t>
            </a:r>
            <a:r>
              <a:rPr lang="de-DE" sz="1800" dirty="0" err="1"/>
              <a:t>demographic</a:t>
            </a:r>
            <a:r>
              <a:rPr lang="de-DE" sz="1800" dirty="0"/>
              <a:t>, </a:t>
            </a:r>
            <a:r>
              <a:rPr lang="de-DE" sz="1800" dirty="0" err="1"/>
              <a:t>availability</a:t>
            </a:r>
            <a:r>
              <a:rPr lang="de-DE" sz="1800" dirty="0"/>
              <a:t>, </a:t>
            </a:r>
            <a:r>
              <a:rPr lang="de-DE" sz="1800" dirty="0" err="1"/>
              <a:t>willingness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help</a:t>
            </a:r>
            <a:r>
              <a:rPr lang="de-DE" sz="1800" dirty="0"/>
              <a:t>, </a:t>
            </a:r>
            <a:r>
              <a:rPr lang="de-DE" sz="1800" dirty="0" err="1"/>
              <a:t>enthusiasm</a:t>
            </a:r>
            <a:r>
              <a:rPr lang="de-DE" sz="1800" dirty="0"/>
              <a:t>, </a:t>
            </a:r>
            <a:r>
              <a:rPr lang="de-DE" sz="1800" dirty="0" err="1"/>
              <a:t>ability</a:t>
            </a:r>
            <a:endParaRPr lang="de-DE" sz="18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sz="1800" dirty="0"/>
          </a:p>
          <a:p>
            <a:r>
              <a:rPr lang="de-DE" sz="2600" dirty="0" err="1">
                <a:solidFill>
                  <a:schemeClr val="bg2"/>
                </a:solidFill>
              </a:rPr>
              <a:t>Examples</a:t>
            </a:r>
            <a:r>
              <a:rPr lang="de-DE" sz="2600" dirty="0">
                <a:solidFill>
                  <a:schemeClr val="bg2"/>
                </a:solidFill>
              </a:rPr>
              <a:t> </a:t>
            </a:r>
            <a:r>
              <a:rPr lang="de-DE" sz="2600" dirty="0" err="1">
                <a:solidFill>
                  <a:schemeClr val="bg2"/>
                </a:solidFill>
              </a:rPr>
              <a:t>of</a:t>
            </a:r>
            <a:r>
              <a:rPr lang="de-DE" sz="2600" dirty="0">
                <a:solidFill>
                  <a:schemeClr val="bg2"/>
                </a:solidFill>
              </a:rPr>
              <a:t> possible </a:t>
            </a:r>
            <a:r>
              <a:rPr lang="de-DE" sz="2600" dirty="0" err="1">
                <a:solidFill>
                  <a:schemeClr val="bg2"/>
                </a:solidFill>
              </a:rPr>
              <a:t>subgroups</a:t>
            </a:r>
            <a:r>
              <a:rPr lang="de-DE" sz="2600" dirty="0">
                <a:solidFill>
                  <a:schemeClr val="bg2"/>
                </a:solidFill>
              </a:rPr>
              <a:t> </a:t>
            </a:r>
            <a:r>
              <a:rPr lang="de-DE" sz="2600" dirty="0" err="1">
                <a:solidFill>
                  <a:schemeClr val="bg2"/>
                </a:solidFill>
              </a:rPr>
              <a:t>of</a:t>
            </a:r>
            <a:r>
              <a:rPr lang="de-DE" sz="2600" dirty="0">
                <a:solidFill>
                  <a:schemeClr val="bg2"/>
                </a:solidFill>
              </a:rPr>
              <a:t> </a:t>
            </a:r>
            <a:r>
              <a:rPr lang="de-DE" sz="2600" dirty="0" err="1">
                <a:solidFill>
                  <a:schemeClr val="bg2"/>
                </a:solidFill>
              </a:rPr>
              <a:t>public</a:t>
            </a:r>
            <a:r>
              <a:rPr lang="de-DE" sz="2600" dirty="0">
                <a:solidFill>
                  <a:schemeClr val="bg2"/>
                </a:solidFill>
              </a:rPr>
              <a:t> and </a:t>
            </a:r>
            <a:r>
              <a:rPr lang="de-DE" sz="2600" dirty="0" err="1">
                <a:solidFill>
                  <a:schemeClr val="bg2"/>
                </a:solidFill>
              </a:rPr>
              <a:t>audiences</a:t>
            </a:r>
            <a:r>
              <a:rPr lang="de-DE" sz="2600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Scientists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nurseries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Traders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Specialist</a:t>
            </a:r>
            <a:r>
              <a:rPr lang="de-DE" dirty="0"/>
              <a:t> </a:t>
            </a:r>
            <a:r>
              <a:rPr lang="de-DE" dirty="0" err="1"/>
              <a:t>amateur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Travellers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School </a:t>
            </a:r>
            <a:r>
              <a:rPr lang="de-DE" dirty="0" err="1"/>
              <a:t>children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families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Politicians</a:t>
            </a:r>
            <a:r>
              <a:rPr lang="de-DE" dirty="0"/>
              <a:t> and </a:t>
            </a:r>
            <a:r>
              <a:rPr lang="de-DE" dirty="0" err="1"/>
              <a:t>senior</a:t>
            </a:r>
            <a:r>
              <a:rPr lang="de-DE" dirty="0"/>
              <a:t> </a:t>
            </a:r>
            <a:r>
              <a:rPr lang="de-DE" dirty="0" err="1"/>
              <a:t>officials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Media and </a:t>
            </a:r>
            <a:r>
              <a:rPr lang="de-DE" dirty="0" err="1"/>
              <a:t>journalists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Etc.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sz="1800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9F9B6F-8044-C1A9-3231-11C546454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86" y="4121798"/>
            <a:ext cx="5217952" cy="23250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930F94E-5E6A-5EC1-3478-3606DFE163FD}"/>
              </a:ext>
            </a:extLst>
          </p:cNvPr>
          <p:cNvSpPr txBox="1"/>
          <p:nvPr/>
        </p:nvSpPr>
        <p:spPr>
          <a:xfrm>
            <a:off x="7972425" y="6316793"/>
            <a:ext cx="42195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/>
              <a:t>Pixabay</a:t>
            </a:r>
            <a:r>
              <a:rPr lang="de-DE" sz="600" dirty="0"/>
              <a:t>, 28 </a:t>
            </a:r>
            <a:r>
              <a:rPr lang="de-DE" sz="600" dirty="0" err="1"/>
              <a:t>October</a:t>
            </a:r>
            <a:r>
              <a:rPr lang="de-DE" sz="6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91138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84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Some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key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factors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for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awareness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campaigns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br>
              <a:rPr lang="de-DE" sz="3000" b="1" dirty="0">
                <a:solidFill>
                  <a:schemeClr val="accent3"/>
                </a:solidFill>
              </a:rPr>
            </a:br>
            <a:r>
              <a:rPr lang="de-DE" sz="3000" b="1" dirty="0" err="1">
                <a:solidFill>
                  <a:schemeClr val="accent3"/>
                </a:solidFill>
              </a:rPr>
              <a:t>addressing</a:t>
            </a:r>
            <a:r>
              <a:rPr lang="de-DE" sz="3000" b="1" dirty="0">
                <a:solidFill>
                  <a:schemeClr val="accent3"/>
                </a:solidFill>
              </a:rPr>
              <a:t> pests and positive </a:t>
            </a:r>
            <a:r>
              <a:rPr lang="de-DE" sz="3000" b="1" dirty="0" err="1">
                <a:solidFill>
                  <a:schemeClr val="accent3"/>
                </a:solidFill>
              </a:rPr>
              <a:t>contribution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to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risk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management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objectives</a:t>
            </a:r>
            <a:endParaRPr lang="de-DE" sz="2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E598DE-33A9-1238-D472-2E465E8407F6}"/>
              </a:ext>
            </a:extLst>
          </p:cNvPr>
          <p:cNvSpPr txBox="1"/>
          <p:nvPr/>
        </p:nvSpPr>
        <p:spPr>
          <a:xfrm>
            <a:off x="414954" y="1551019"/>
            <a:ext cx="11777046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Nature and </a:t>
            </a:r>
            <a:r>
              <a:rPr lang="de-DE" dirty="0" err="1"/>
              <a:t>magnitude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(e.g.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gardeners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street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800" dirty="0" err="1"/>
              <a:t>Likely</a:t>
            </a:r>
            <a:r>
              <a:rPr lang="de-DE" sz="1800" dirty="0"/>
              <a:t> </a:t>
            </a:r>
            <a:r>
              <a:rPr lang="de-DE" sz="1800" dirty="0" err="1"/>
              <a:t>pathways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entry</a:t>
            </a:r>
            <a:r>
              <a:rPr lang="de-DE" sz="1800" dirty="0"/>
              <a:t> </a:t>
            </a:r>
            <a:r>
              <a:rPr lang="de-DE" dirty="0"/>
              <a:t>and </a:t>
            </a:r>
            <a:r>
              <a:rPr lang="de-DE" dirty="0" err="1"/>
              <a:t>spread</a:t>
            </a:r>
            <a:r>
              <a:rPr lang="de-DE" dirty="0"/>
              <a:t> /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outbreaks (outbreaks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in private </a:t>
            </a:r>
            <a:r>
              <a:rPr lang="de-DE" dirty="0" err="1"/>
              <a:t>gardens</a:t>
            </a:r>
            <a:r>
              <a:rPr lang="de-DE" dirty="0"/>
              <a:t>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800" dirty="0" err="1"/>
              <a:t>Ease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detection</a:t>
            </a:r>
            <a:r>
              <a:rPr lang="de-DE" sz="1800" dirty="0"/>
              <a:t> and </a:t>
            </a:r>
            <a:r>
              <a:rPr lang="de-DE" sz="1800" dirty="0" err="1"/>
              <a:t>e</a:t>
            </a:r>
            <a:r>
              <a:rPr lang="de-DE" dirty="0" err="1"/>
              <a:t>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distinguishing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pests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err="1"/>
              <a:t>Geographical</a:t>
            </a:r>
            <a:r>
              <a:rPr lang="de-DE" dirty="0"/>
              <a:t> </a:t>
            </a:r>
            <a:r>
              <a:rPr lang="de-DE" dirty="0" err="1"/>
              <a:t>targeting</a:t>
            </a:r>
            <a:r>
              <a:rPr lang="de-DE" dirty="0"/>
              <a:t> (national, regional, </a:t>
            </a:r>
            <a:r>
              <a:rPr lang="de-DE" dirty="0" err="1"/>
              <a:t>demarcated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, etc.) </a:t>
            </a:r>
            <a:r>
              <a:rPr lang="de-DE" dirty="0" err="1"/>
              <a:t>dependent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purpose</a:t>
            </a: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administrations</a:t>
            </a:r>
            <a:r>
              <a:rPr lang="de-DE" dirty="0"/>
              <a:t> (</a:t>
            </a:r>
            <a:r>
              <a:rPr lang="de-DE" dirty="0" err="1"/>
              <a:t>local</a:t>
            </a:r>
            <a:r>
              <a:rPr lang="de-DE" dirty="0"/>
              <a:t>, national)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r>
              <a:rPr lang="de-DE" dirty="0"/>
              <a:t>,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considered</a:t>
            </a: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Legal </a:t>
            </a:r>
            <a:r>
              <a:rPr lang="de-DE" dirty="0" err="1"/>
              <a:t>constraints</a:t>
            </a:r>
            <a:r>
              <a:rPr lang="de-DE" dirty="0"/>
              <a:t>: legal </a:t>
            </a:r>
            <a:r>
              <a:rPr lang="de-DE" dirty="0" err="1"/>
              <a:t>authority</a:t>
            </a:r>
            <a:r>
              <a:rPr lang="de-DE" dirty="0"/>
              <a:t>, </a:t>
            </a:r>
            <a:r>
              <a:rPr lang="de-DE" dirty="0" err="1"/>
              <a:t>liability</a:t>
            </a:r>
            <a:r>
              <a:rPr lang="de-DE" dirty="0"/>
              <a:t> and </a:t>
            </a:r>
            <a:r>
              <a:rPr lang="de-DE" dirty="0" err="1"/>
              <a:t>constraints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parties</a:t>
            </a:r>
            <a:r>
              <a:rPr lang="de-DE" dirty="0"/>
              <a:t> </a:t>
            </a:r>
            <a:r>
              <a:rPr lang="de-DE" dirty="0" err="1"/>
              <a:t>concerned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carry out </a:t>
            </a:r>
            <a:r>
              <a:rPr lang="de-DE" dirty="0" err="1"/>
              <a:t>actions</a:t>
            </a:r>
            <a:r>
              <a:rPr lang="de-DE" dirty="0"/>
              <a:t> (e.g.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Costs/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awareness-raising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800" b="1" dirty="0">
                <a:solidFill>
                  <a:schemeClr val="tx2"/>
                </a:solidFill>
              </a:rPr>
              <a:t>Resources </a:t>
            </a:r>
            <a:r>
              <a:rPr lang="de-DE" sz="1800" b="1" dirty="0" err="1">
                <a:solidFill>
                  <a:schemeClr val="tx2"/>
                </a:solidFill>
              </a:rPr>
              <a:t>for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awareness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raising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activities</a:t>
            </a:r>
            <a:r>
              <a:rPr lang="de-DE" sz="1800" b="1" dirty="0">
                <a:solidFill>
                  <a:schemeClr val="tx2"/>
                </a:solidFill>
              </a:rPr>
              <a:t> and </a:t>
            </a:r>
            <a:r>
              <a:rPr lang="de-DE" sz="1800" b="1" dirty="0" err="1">
                <a:solidFill>
                  <a:schemeClr val="tx2"/>
                </a:solidFill>
              </a:rPr>
              <a:t>to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respond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to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resulting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reports</a:t>
            </a:r>
            <a:r>
              <a:rPr lang="de-DE" sz="1800" b="1" dirty="0">
                <a:solidFill>
                  <a:schemeClr val="tx2"/>
                </a:solidFill>
              </a:rPr>
              <a:t> (human, </a:t>
            </a:r>
            <a:r>
              <a:rPr lang="de-DE" sz="1800" b="1" dirty="0" err="1">
                <a:solidFill>
                  <a:schemeClr val="tx2"/>
                </a:solidFill>
              </a:rPr>
              <a:t>finances</a:t>
            </a:r>
            <a:r>
              <a:rPr lang="de-DE" sz="1800" b="1" dirty="0">
                <a:solidFill>
                  <a:schemeClr val="tx2"/>
                </a:solidFill>
              </a:rPr>
              <a:t>, </a:t>
            </a:r>
            <a:r>
              <a:rPr lang="de-DE" sz="1800" b="1" dirty="0" err="1">
                <a:solidFill>
                  <a:schemeClr val="tx2"/>
                </a:solidFill>
              </a:rPr>
              <a:t>technical</a:t>
            </a:r>
            <a:r>
              <a:rPr lang="de-DE" sz="1800" b="1" dirty="0">
                <a:solidFill>
                  <a:schemeClr val="tx2"/>
                </a:solidFill>
              </a:rPr>
              <a:t>, </a:t>
            </a:r>
            <a:r>
              <a:rPr lang="de-DE" sz="1800" b="1" dirty="0" err="1">
                <a:solidFill>
                  <a:schemeClr val="tx2"/>
                </a:solidFill>
              </a:rPr>
              <a:t>information</a:t>
            </a:r>
            <a:r>
              <a:rPr lang="de-DE" b="1" dirty="0">
                <a:solidFill>
                  <a:schemeClr val="tx2"/>
                </a:solidFill>
              </a:rPr>
              <a:t>)</a:t>
            </a:r>
            <a:endParaRPr lang="de-DE" sz="18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800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74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69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accent3"/>
                </a:solidFill>
              </a:rPr>
              <a:t>Factors</a:t>
            </a:r>
            <a:r>
              <a:rPr lang="de-DE" sz="3200" b="1" dirty="0">
                <a:solidFill>
                  <a:schemeClr val="accent3"/>
                </a:solidFill>
              </a:rPr>
              <a:t> </a:t>
            </a:r>
            <a:r>
              <a:rPr lang="de-DE" sz="3200" b="1" dirty="0" err="1">
                <a:solidFill>
                  <a:schemeClr val="accent3"/>
                </a:solidFill>
              </a:rPr>
              <a:t>suggesting</a:t>
            </a:r>
            <a:r>
              <a:rPr lang="de-DE" sz="3200" b="1" dirty="0">
                <a:solidFill>
                  <a:schemeClr val="accent3"/>
                </a:solidFill>
              </a:rPr>
              <a:t> </a:t>
            </a:r>
            <a:r>
              <a:rPr lang="de-DE" sz="3200" b="1" dirty="0" err="1">
                <a:solidFill>
                  <a:schemeClr val="accent3"/>
                </a:solidFill>
              </a:rPr>
              <a:t>caution</a:t>
            </a:r>
            <a:r>
              <a:rPr lang="de-DE" sz="3200" b="1" dirty="0">
                <a:solidFill>
                  <a:schemeClr val="accent3"/>
                </a:solidFill>
              </a:rPr>
              <a:t> </a:t>
            </a:r>
            <a:r>
              <a:rPr lang="de-DE" sz="3200" b="1" dirty="0" err="1">
                <a:solidFill>
                  <a:schemeClr val="accent3"/>
                </a:solidFill>
              </a:rPr>
              <a:t>about</a:t>
            </a:r>
            <a:r>
              <a:rPr lang="de-DE" sz="3200" b="1" dirty="0">
                <a:solidFill>
                  <a:schemeClr val="accent3"/>
                </a:solidFill>
              </a:rPr>
              <a:t> an </a:t>
            </a:r>
            <a:r>
              <a:rPr lang="de-DE" sz="3200" b="1" dirty="0" err="1">
                <a:solidFill>
                  <a:schemeClr val="accent3"/>
                </a:solidFill>
              </a:rPr>
              <a:t>awareness</a:t>
            </a:r>
            <a:r>
              <a:rPr lang="de-DE" sz="3200" b="1" dirty="0">
                <a:solidFill>
                  <a:schemeClr val="accent3"/>
                </a:solidFill>
              </a:rPr>
              <a:t> </a:t>
            </a:r>
            <a:r>
              <a:rPr lang="de-DE" sz="3200" b="1" dirty="0" err="1">
                <a:solidFill>
                  <a:schemeClr val="accent3"/>
                </a:solidFill>
              </a:rPr>
              <a:t>raising</a:t>
            </a:r>
            <a:r>
              <a:rPr lang="de-DE" sz="3200" b="1" dirty="0">
                <a:solidFill>
                  <a:schemeClr val="accent3"/>
                </a:solidFill>
              </a:rPr>
              <a:t> </a:t>
            </a:r>
            <a:r>
              <a:rPr lang="de-DE" sz="3200" b="1" dirty="0" err="1">
                <a:solidFill>
                  <a:schemeClr val="accent3"/>
                </a:solidFill>
              </a:rPr>
              <a:t>activity</a:t>
            </a:r>
            <a:endParaRPr lang="de-DE" sz="3200" b="1" dirty="0">
              <a:solidFill>
                <a:schemeClr val="accent3"/>
              </a:solidFill>
            </a:endParaRPr>
          </a:p>
          <a:p>
            <a:endParaRPr lang="de-DE" sz="2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E598DE-33A9-1238-D472-2E465E8407F6}"/>
              </a:ext>
            </a:extLst>
          </p:cNvPr>
          <p:cNvSpPr txBox="1"/>
          <p:nvPr/>
        </p:nvSpPr>
        <p:spPr>
          <a:xfrm>
            <a:off x="270935" y="1060655"/>
            <a:ext cx="11002771" cy="61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Pests and </a:t>
            </a:r>
            <a:r>
              <a:rPr lang="de-DE" sz="2400" dirty="0" err="1"/>
              <a:t>symptoms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difficult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spot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Pest </a:t>
            </a:r>
            <a:r>
              <a:rPr lang="de-DE" sz="2400" dirty="0" err="1"/>
              <a:t>easily</a:t>
            </a:r>
            <a:r>
              <a:rPr lang="de-DE" sz="2400" dirty="0"/>
              <a:t> </a:t>
            </a:r>
            <a:r>
              <a:rPr lang="de-DE" sz="2400" dirty="0" err="1"/>
              <a:t>confused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those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causes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High </a:t>
            </a: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action</a:t>
            </a:r>
            <a:r>
              <a:rPr lang="de-DE" sz="2400" dirty="0"/>
              <a:t> </a:t>
            </a:r>
            <a:r>
              <a:rPr lang="de-DE" sz="2400" dirty="0" err="1"/>
              <a:t>being</a:t>
            </a:r>
            <a:r>
              <a:rPr lang="de-DE" sz="2400" dirty="0"/>
              <a:t> </a:t>
            </a:r>
            <a:r>
              <a:rPr lang="de-DE" sz="2400" dirty="0" err="1"/>
              <a:t>taken</a:t>
            </a:r>
            <a:r>
              <a:rPr lang="de-DE" sz="2400" dirty="0"/>
              <a:t> </a:t>
            </a:r>
            <a:r>
              <a:rPr lang="de-DE" sz="2400" dirty="0" err="1"/>
              <a:t>inappropriately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 ‚</a:t>
            </a:r>
            <a:r>
              <a:rPr lang="de-DE" sz="2400" dirty="0" err="1"/>
              <a:t>lookalikes</a:t>
            </a:r>
            <a:r>
              <a:rPr lang="de-DE" sz="2400" dirty="0"/>
              <a:t>‘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High </a:t>
            </a: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negative </a:t>
            </a:r>
            <a:r>
              <a:rPr lang="de-DE" sz="2400" dirty="0" err="1"/>
              <a:t>impact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trade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messages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confusing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unclear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High </a:t>
            </a: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creating</a:t>
            </a:r>
            <a:r>
              <a:rPr lang="de-DE" sz="2400" dirty="0"/>
              <a:t> </a:t>
            </a:r>
            <a:r>
              <a:rPr lang="de-DE" sz="2400" dirty="0" err="1"/>
              <a:t>confusion</a:t>
            </a:r>
            <a:r>
              <a:rPr lang="de-DE" sz="2400" dirty="0"/>
              <a:t> </a:t>
            </a:r>
            <a:r>
              <a:rPr lang="de-DE" sz="2400" dirty="0" err="1"/>
              <a:t>among</a:t>
            </a:r>
            <a:r>
              <a:rPr lang="de-DE" sz="2400" dirty="0"/>
              <a:t> </a:t>
            </a:r>
            <a:r>
              <a:rPr lang="de-DE" sz="2400" dirty="0" err="1"/>
              <a:t>operators</a:t>
            </a:r>
            <a:r>
              <a:rPr lang="de-DE" sz="2400" dirty="0"/>
              <a:t> </a:t>
            </a:r>
            <a:r>
              <a:rPr lang="de-DE" sz="2400" dirty="0" err="1"/>
              <a:t>involved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High </a:t>
            </a: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adverse </a:t>
            </a:r>
            <a:r>
              <a:rPr lang="de-DE" sz="2400" dirty="0" err="1"/>
              <a:t>media</a:t>
            </a:r>
            <a:r>
              <a:rPr lang="de-DE" sz="2400" dirty="0"/>
              <a:t> </a:t>
            </a:r>
            <a:r>
              <a:rPr lang="de-DE" sz="2400" dirty="0" err="1"/>
              <a:t>coverage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Impact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business</a:t>
            </a:r>
            <a:r>
              <a:rPr lang="de-DE" sz="2400" dirty="0"/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Public </a:t>
            </a:r>
            <a:r>
              <a:rPr lang="de-DE" sz="2400" dirty="0" err="1"/>
              <a:t>awareness</a:t>
            </a:r>
            <a:r>
              <a:rPr lang="de-DE" sz="2400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public</a:t>
            </a:r>
            <a:r>
              <a:rPr lang="de-DE" sz="2400" dirty="0"/>
              <a:t> </a:t>
            </a:r>
            <a:r>
              <a:rPr lang="de-DE" sz="2400" dirty="0" err="1"/>
              <a:t>role</a:t>
            </a:r>
            <a:r>
              <a:rPr lang="de-DE" sz="2400" dirty="0"/>
              <a:t> in </a:t>
            </a:r>
            <a:r>
              <a:rPr lang="de-DE" sz="2400" dirty="0" err="1"/>
              <a:t>compliance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measures</a:t>
            </a:r>
            <a:r>
              <a:rPr lang="de-DE" sz="2400" dirty="0"/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e-DE" sz="2400" dirty="0"/>
              <a:t>Public </a:t>
            </a:r>
            <a:r>
              <a:rPr lang="de-DE" sz="2400" dirty="0" err="1"/>
              <a:t>wareness</a:t>
            </a:r>
            <a:r>
              <a:rPr lang="de-DE" sz="2400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outbreaks </a:t>
            </a:r>
            <a:r>
              <a:rPr lang="de-DE" sz="2400" dirty="0" err="1"/>
              <a:t>likely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seen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in </a:t>
            </a:r>
            <a:r>
              <a:rPr lang="de-DE" sz="2400" dirty="0" err="1"/>
              <a:t>commercial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2400" dirty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DFE8D6E-8708-64D9-1AA5-6C7972DAF01A}"/>
              </a:ext>
            </a:extLst>
          </p:cNvPr>
          <p:cNvGrpSpPr/>
          <p:nvPr/>
        </p:nvGrpSpPr>
        <p:grpSpPr>
          <a:xfrm>
            <a:off x="9404931" y="2459749"/>
            <a:ext cx="5013197" cy="2441037"/>
            <a:chOff x="9404931" y="1684143"/>
            <a:chExt cx="5013197" cy="244103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82E0DD0-9462-3EE0-EA0B-C44BB0972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4931" y="1684143"/>
              <a:ext cx="2516134" cy="2223241"/>
            </a:xfrm>
            <a:prstGeom prst="rect">
              <a:avLst/>
            </a:prstGeom>
          </p:spPr>
        </p:pic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16F2F79A-4A8C-CECF-5D2A-3831B41446CF}"/>
                </a:ext>
              </a:extLst>
            </p:cNvPr>
            <p:cNvSpPr txBox="1"/>
            <p:nvPr/>
          </p:nvSpPr>
          <p:spPr>
            <a:xfrm>
              <a:off x="10198553" y="3940514"/>
              <a:ext cx="42195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err="1"/>
                <a:t>Pixabay</a:t>
              </a:r>
              <a:r>
                <a:rPr lang="de-DE" sz="600" dirty="0"/>
                <a:t>, 28 </a:t>
              </a:r>
              <a:r>
                <a:rPr lang="de-DE" sz="600" dirty="0" err="1"/>
                <a:t>October</a:t>
              </a:r>
              <a:r>
                <a:rPr lang="de-DE" sz="600" dirty="0"/>
                <a:t>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0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</a:rPr>
              <a:t>„</a:t>
            </a:r>
            <a:r>
              <a:rPr lang="de-DE" sz="3000" b="1" dirty="0" err="1">
                <a:solidFill>
                  <a:schemeClr val="accent3"/>
                </a:solidFill>
              </a:rPr>
              <a:t>Risks</a:t>
            </a:r>
            <a:r>
              <a:rPr lang="de-DE" sz="3000" b="1" dirty="0">
                <a:solidFill>
                  <a:schemeClr val="accent3"/>
                </a:solidFill>
              </a:rPr>
              <a:t>“ </a:t>
            </a:r>
            <a:r>
              <a:rPr lang="de-DE" sz="3000" b="1" dirty="0" err="1">
                <a:solidFill>
                  <a:schemeClr val="accent3"/>
                </a:solidFill>
              </a:rPr>
              <a:t>when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engaging</a:t>
            </a:r>
            <a:r>
              <a:rPr lang="de-DE" sz="3000" b="1" dirty="0">
                <a:solidFill>
                  <a:schemeClr val="accent3"/>
                </a:solidFill>
              </a:rPr>
              <a:t> non-</a:t>
            </a:r>
            <a:r>
              <a:rPr lang="de-DE" sz="3000" b="1" dirty="0" err="1">
                <a:solidFill>
                  <a:schemeClr val="accent3"/>
                </a:solidFill>
              </a:rPr>
              <a:t>experts</a:t>
            </a:r>
            <a:r>
              <a:rPr lang="de-DE" sz="3000" b="1" dirty="0">
                <a:solidFill>
                  <a:schemeClr val="accent3"/>
                </a:solidFill>
              </a:rPr>
              <a:t> in </a:t>
            </a:r>
            <a:r>
              <a:rPr lang="de-DE" sz="3000" b="1" dirty="0" err="1">
                <a:solidFill>
                  <a:schemeClr val="accent3"/>
                </a:solidFill>
              </a:rPr>
              <a:t>activities</a:t>
            </a:r>
            <a:r>
              <a:rPr lang="de-DE" sz="3000" b="1" dirty="0">
                <a:solidFill>
                  <a:schemeClr val="accent3"/>
                </a:solidFill>
              </a:rPr>
              <a:t> - </a:t>
            </a:r>
            <a:r>
              <a:rPr lang="de-DE" sz="3000" b="1" dirty="0" err="1">
                <a:solidFill>
                  <a:schemeClr val="accent3"/>
                </a:solidFill>
              </a:rPr>
              <a:t>dealing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with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feedback</a:t>
            </a:r>
            <a:endParaRPr lang="de-DE" sz="3000" b="1" dirty="0">
              <a:solidFill>
                <a:schemeClr val="accent3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E598DE-33A9-1238-D472-2E465E8407F6}"/>
              </a:ext>
            </a:extLst>
          </p:cNvPr>
          <p:cNvSpPr txBox="1"/>
          <p:nvPr/>
        </p:nvSpPr>
        <p:spPr>
          <a:xfrm>
            <a:off x="397318" y="1191237"/>
            <a:ext cx="11397363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b="1" dirty="0">
                <a:solidFill>
                  <a:srgbClr val="75B952"/>
                </a:solidFill>
              </a:rPr>
              <a:t>pest </a:t>
            </a:r>
            <a:r>
              <a:rPr lang="de-DE" b="1" dirty="0" err="1">
                <a:solidFill>
                  <a:srgbClr val="75B952"/>
                </a:solidFill>
              </a:rPr>
              <a:t>reporting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dirty="0"/>
              <a:t>(simple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/>
              <a:t>Inaccurate</a:t>
            </a:r>
            <a:r>
              <a:rPr lang="de-DE" dirty="0"/>
              <a:t> pest </a:t>
            </a:r>
            <a:r>
              <a:rPr lang="de-DE" dirty="0" err="1"/>
              <a:t>reports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resources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Questions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pest: </a:t>
            </a:r>
            <a:r>
              <a:rPr lang="de-DE" b="1" dirty="0">
                <a:solidFill>
                  <a:srgbClr val="75B952"/>
                </a:solidFill>
              </a:rPr>
              <a:t>FAQs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/>
              <a:t>Overloading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keen</a:t>
            </a:r>
            <a:r>
              <a:rPr lang="de-DE" dirty="0"/>
              <a:t> </a:t>
            </a:r>
            <a:r>
              <a:rPr lang="de-DE" dirty="0" err="1"/>
              <a:t>individuals</a:t>
            </a:r>
            <a:r>
              <a:rPr lang="de-DE" dirty="0"/>
              <a:t>/</a:t>
            </a:r>
            <a:r>
              <a:rPr lang="de-DE" dirty="0" err="1"/>
              <a:t>groups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Health and well-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5B952"/>
                </a:solidFill>
              </a:rPr>
              <a:t>persons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looking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for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the</a:t>
            </a:r>
            <a:r>
              <a:rPr lang="de-DE" b="1" dirty="0">
                <a:solidFill>
                  <a:srgbClr val="75B952"/>
                </a:solidFill>
              </a:rPr>
              <a:t> pests </a:t>
            </a:r>
            <a:r>
              <a:rPr lang="de-DE" dirty="0"/>
              <a:t>and Land-</a:t>
            </a:r>
            <a:r>
              <a:rPr lang="de-DE" dirty="0" err="1"/>
              <a:t>owner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>
                <a:solidFill>
                  <a:srgbClr val="75B952"/>
                </a:solidFill>
              </a:rPr>
              <a:t>Competing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activities</a:t>
            </a:r>
            <a:endParaRPr lang="de-DE" b="1" dirty="0">
              <a:solidFill>
                <a:srgbClr val="75B95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>
                <a:solidFill>
                  <a:srgbClr val="75B952"/>
                </a:solidFill>
              </a:rPr>
              <a:t>Raising </a:t>
            </a:r>
            <a:r>
              <a:rPr lang="de-DE" b="1" dirty="0" err="1">
                <a:solidFill>
                  <a:srgbClr val="75B952"/>
                </a:solidFill>
              </a:rPr>
              <a:t>expectations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pest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possible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>
                <a:solidFill>
                  <a:srgbClr val="75B952"/>
                </a:solidFill>
              </a:rPr>
              <a:t>Political </a:t>
            </a:r>
            <a:r>
              <a:rPr lang="de-DE" b="1" dirty="0" err="1">
                <a:solidFill>
                  <a:srgbClr val="75B952"/>
                </a:solidFill>
              </a:rPr>
              <a:t>sensitivities</a:t>
            </a:r>
            <a:endParaRPr lang="de-DE" b="1" dirty="0">
              <a:solidFill>
                <a:srgbClr val="75B95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>
                <a:solidFill>
                  <a:srgbClr val="75B952"/>
                </a:solidFill>
              </a:rPr>
              <a:t>Effects</a:t>
            </a:r>
            <a:r>
              <a:rPr lang="de-DE" b="1" dirty="0">
                <a:solidFill>
                  <a:srgbClr val="75B952"/>
                </a:solidFill>
              </a:rPr>
              <a:t> on trade </a:t>
            </a:r>
            <a:r>
              <a:rPr lang="de-DE" dirty="0"/>
              <a:t>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and </a:t>
            </a:r>
            <a:r>
              <a:rPr lang="de-DE" dirty="0" err="1"/>
              <a:t>freedom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>
                <a:solidFill>
                  <a:srgbClr val="75B952"/>
                </a:solidFill>
              </a:rPr>
              <a:t>Inappropriate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media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reports</a:t>
            </a:r>
            <a:endParaRPr lang="de-DE" b="1" dirty="0">
              <a:solidFill>
                <a:srgbClr val="75B952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800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2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/>
        </p:nvSpPr>
        <p:spPr>
          <a:xfrm>
            <a:off x="227688" y="105557"/>
            <a:ext cx="10886428" cy="218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EPPO Guides on Information and Communication</a:t>
            </a:r>
          </a:p>
        </p:txBody>
      </p:sp>
      <p:sp>
        <p:nvSpPr>
          <p:cNvPr id="5" name="Textplatzhalter 9"/>
          <p:cNvSpPr txBox="1">
            <a:spLocks/>
          </p:cNvSpPr>
          <p:nvPr/>
        </p:nvSpPr>
        <p:spPr>
          <a:xfrm>
            <a:off x="523702" y="6556036"/>
            <a:ext cx="11397363" cy="23546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Katrin Kaminski and Hans Meerman | EPPO Workshop | 20.11.2025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AFC45-FA55-3E27-FFCF-FEF3F8457386}"/>
              </a:ext>
            </a:extLst>
          </p:cNvPr>
          <p:cNvSpPr txBox="1"/>
          <p:nvPr/>
        </p:nvSpPr>
        <p:spPr>
          <a:xfrm>
            <a:off x="227688" y="542505"/>
            <a:ext cx="11693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>
                <a:solidFill>
                  <a:schemeClr val="accent3"/>
                </a:solidFill>
              </a:rPr>
              <a:t>Practical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ways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to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raise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public</a:t>
            </a:r>
            <a:r>
              <a:rPr lang="de-DE" sz="3000" b="1" dirty="0">
                <a:solidFill>
                  <a:schemeClr val="accent3"/>
                </a:solidFill>
              </a:rPr>
              <a:t> </a:t>
            </a:r>
            <a:r>
              <a:rPr lang="de-DE" sz="3000" b="1" dirty="0" err="1">
                <a:solidFill>
                  <a:schemeClr val="accent3"/>
                </a:solidFill>
              </a:rPr>
              <a:t>awareness</a:t>
            </a:r>
            <a:endParaRPr lang="de-DE" sz="2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E598DE-33A9-1238-D472-2E465E8407F6}"/>
              </a:ext>
            </a:extLst>
          </p:cNvPr>
          <p:cNvSpPr txBox="1"/>
          <p:nvPr/>
        </p:nvSpPr>
        <p:spPr>
          <a:xfrm>
            <a:off x="397318" y="1096503"/>
            <a:ext cx="113973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Message</a:t>
            </a:r>
            <a:r>
              <a:rPr lang="de-DE" dirty="0"/>
              <a:t> (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thought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, </a:t>
            </a:r>
            <a:r>
              <a:rPr lang="de-DE" dirty="0" err="1"/>
              <a:t>clear</a:t>
            </a:r>
            <a:r>
              <a:rPr lang="de-DE" dirty="0"/>
              <a:t>,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audience</a:t>
            </a:r>
            <a:r>
              <a:rPr lang="de-DE" dirty="0"/>
              <a:t>,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/>
              <a:t>Pre-prepared</a:t>
            </a:r>
            <a:r>
              <a:rPr lang="de-DE" b="1" dirty="0"/>
              <a:t> </a:t>
            </a:r>
            <a:r>
              <a:rPr lang="de-DE" b="1" dirty="0" err="1"/>
              <a:t>resources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survey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: </a:t>
            </a:r>
            <a:r>
              <a:rPr lang="de-DE" dirty="0" err="1"/>
              <a:t>available</a:t>
            </a:r>
            <a:r>
              <a:rPr lang="de-DE" dirty="0"/>
              <a:t> Apps, </a:t>
            </a:r>
            <a:r>
              <a:rPr lang="de-DE" dirty="0" err="1"/>
              <a:t>webpages</a:t>
            </a:r>
            <a:r>
              <a:rPr lang="de-DE" dirty="0"/>
              <a:t>, </a:t>
            </a:r>
            <a:r>
              <a:rPr lang="de-DE" dirty="0" err="1"/>
              <a:t>databases</a:t>
            </a:r>
            <a:r>
              <a:rPr lang="de-DE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Images</a:t>
            </a:r>
            <a:r>
              <a:rPr lang="de-DE" dirty="0"/>
              <a:t> (high-quality </a:t>
            </a:r>
            <a:r>
              <a:rPr lang="de-DE" dirty="0" err="1"/>
              <a:t>images</a:t>
            </a:r>
            <a:r>
              <a:rPr lang="de-DE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Videos</a:t>
            </a:r>
            <a:r>
              <a:rPr lang="de-DE" dirty="0"/>
              <a:t> (video-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platforms</a:t>
            </a:r>
            <a:r>
              <a:rPr lang="de-DE" dirty="0"/>
              <a:t>, title, 30 sec.-2 min.)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Posters</a:t>
            </a:r>
            <a:r>
              <a:rPr lang="de-DE" dirty="0"/>
              <a:t> (</a:t>
            </a:r>
            <a:r>
              <a:rPr lang="de-DE" dirty="0" err="1"/>
              <a:t>placed</a:t>
            </a:r>
            <a:r>
              <a:rPr lang="de-DE" dirty="0"/>
              <a:t> at </a:t>
            </a:r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spots</a:t>
            </a:r>
            <a:r>
              <a:rPr lang="de-DE" dirty="0"/>
              <a:t>) and </a:t>
            </a:r>
            <a:r>
              <a:rPr lang="de-DE" dirty="0" err="1"/>
              <a:t>leaflets</a:t>
            </a:r>
            <a:r>
              <a:rPr lang="de-DE" dirty="0"/>
              <a:t>, </a:t>
            </a:r>
            <a:r>
              <a:rPr lang="de-DE" dirty="0" err="1"/>
              <a:t>postcards</a:t>
            </a:r>
            <a:r>
              <a:rPr lang="de-DE" dirty="0"/>
              <a:t>, … </a:t>
            </a:r>
            <a:br>
              <a:rPr lang="de-DE" dirty="0"/>
            </a:br>
            <a:r>
              <a:rPr lang="de-DE" b="1" dirty="0">
                <a:solidFill>
                  <a:srgbClr val="75B952"/>
                </a:solidFill>
              </a:rPr>
              <a:t>All </a:t>
            </a:r>
            <a:r>
              <a:rPr lang="de-DE" b="1" dirty="0" err="1">
                <a:solidFill>
                  <a:srgbClr val="75B952"/>
                </a:solidFill>
              </a:rPr>
              <a:t>leaflets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should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contain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guidance</a:t>
            </a:r>
            <a:r>
              <a:rPr lang="de-DE" b="1" dirty="0">
                <a:solidFill>
                  <a:srgbClr val="75B952"/>
                </a:solidFill>
              </a:rPr>
              <a:t> on </a:t>
            </a:r>
            <a:r>
              <a:rPr lang="de-DE" b="1" dirty="0" err="1">
                <a:solidFill>
                  <a:srgbClr val="75B952"/>
                </a:solidFill>
              </a:rPr>
              <a:t>what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to</a:t>
            </a:r>
            <a:r>
              <a:rPr lang="de-DE" b="1" dirty="0">
                <a:solidFill>
                  <a:srgbClr val="75B952"/>
                </a:solidFill>
              </a:rPr>
              <a:t> do </a:t>
            </a:r>
            <a:r>
              <a:rPr lang="de-DE" b="1" dirty="0" err="1">
                <a:solidFill>
                  <a:srgbClr val="75B952"/>
                </a:solidFill>
              </a:rPr>
              <a:t>if</a:t>
            </a:r>
            <a:r>
              <a:rPr lang="de-DE" b="1" dirty="0">
                <a:solidFill>
                  <a:srgbClr val="75B952"/>
                </a:solidFill>
              </a:rPr>
              <a:t> a pest </a:t>
            </a:r>
            <a:r>
              <a:rPr lang="de-DE" b="1" dirty="0" err="1">
                <a:solidFill>
                  <a:srgbClr val="75B952"/>
                </a:solidFill>
              </a:rPr>
              <a:t>is</a:t>
            </a:r>
            <a:r>
              <a:rPr lang="de-DE" b="1" dirty="0">
                <a:solidFill>
                  <a:srgbClr val="75B952"/>
                </a:solidFill>
              </a:rPr>
              <a:t> </a:t>
            </a:r>
            <a:r>
              <a:rPr lang="de-DE" b="1" dirty="0" err="1">
                <a:solidFill>
                  <a:srgbClr val="75B952"/>
                </a:solidFill>
              </a:rPr>
              <a:t>found</a:t>
            </a:r>
            <a:r>
              <a:rPr lang="de-DE" b="1" dirty="0">
                <a:solidFill>
                  <a:srgbClr val="75B952"/>
                </a:solidFill>
              </a:rPr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Citizen </a:t>
            </a:r>
            <a:r>
              <a:rPr lang="de-DE" b="1" dirty="0" err="1"/>
              <a:t>science</a:t>
            </a:r>
            <a:r>
              <a:rPr lang="de-DE" b="1" dirty="0"/>
              <a:t> </a:t>
            </a:r>
            <a:r>
              <a:rPr lang="de-DE" b="1" dirty="0" err="1"/>
              <a:t>projects</a:t>
            </a:r>
            <a:endParaRPr lang="de-DE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Media and social </a:t>
            </a:r>
            <a:r>
              <a:rPr lang="de-DE" b="1" dirty="0" err="1"/>
              <a:t>media</a:t>
            </a:r>
            <a:r>
              <a:rPr lang="de-DE" b="1" dirty="0"/>
              <a:t> </a:t>
            </a:r>
            <a:r>
              <a:rPr lang="de-DE" dirty="0"/>
              <a:t>(press </a:t>
            </a:r>
            <a:r>
              <a:rPr lang="de-DE" dirty="0" err="1"/>
              <a:t>releases</a:t>
            </a:r>
            <a:r>
              <a:rPr lang="de-DE" dirty="0"/>
              <a:t>, </a:t>
            </a:r>
            <a:r>
              <a:rPr lang="de-DE" dirty="0" err="1"/>
              <a:t>mailing</a:t>
            </a:r>
            <a:r>
              <a:rPr lang="de-DE" dirty="0"/>
              <a:t> </a:t>
            </a:r>
            <a:r>
              <a:rPr lang="de-DE" dirty="0" err="1"/>
              <a:t>lists</a:t>
            </a:r>
            <a:r>
              <a:rPr lang="de-DE" dirty="0"/>
              <a:t>, </a:t>
            </a:r>
            <a:r>
              <a:rPr lang="de-DE" dirty="0" err="1"/>
              <a:t>publication</a:t>
            </a:r>
            <a:r>
              <a:rPr lang="de-DE" dirty="0"/>
              <a:t> on social </a:t>
            </a:r>
            <a:r>
              <a:rPr lang="de-DE" dirty="0" err="1"/>
              <a:t>media</a:t>
            </a:r>
            <a:r>
              <a:rPr lang="de-DE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Display </a:t>
            </a:r>
            <a:r>
              <a:rPr lang="de-DE" dirty="0" err="1"/>
              <a:t>equipment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dirty="0" err="1"/>
              <a:t>special</a:t>
            </a:r>
            <a:r>
              <a:rPr lang="de-DE" b="1" dirty="0"/>
              <a:t> </a:t>
            </a:r>
            <a:r>
              <a:rPr lang="de-DE" b="1" dirty="0" err="1"/>
              <a:t>events</a:t>
            </a:r>
            <a:r>
              <a:rPr lang="de-DE" b="1" dirty="0"/>
              <a:t> </a:t>
            </a:r>
            <a:r>
              <a:rPr lang="de-DE" dirty="0"/>
              <a:t>like </a:t>
            </a:r>
            <a:r>
              <a:rPr lang="de-DE" dirty="0" err="1"/>
              <a:t>fairs</a:t>
            </a:r>
            <a:r>
              <a:rPr lang="de-DE" dirty="0"/>
              <a:t>, </a:t>
            </a:r>
            <a:r>
              <a:rPr lang="de-DE" dirty="0" err="1"/>
              <a:t>exhibitions</a:t>
            </a:r>
            <a:r>
              <a:rPr lang="de-DE" dirty="0"/>
              <a:t>, </a:t>
            </a:r>
            <a:r>
              <a:rPr lang="de-DE" dirty="0" err="1"/>
              <a:t>shows</a:t>
            </a:r>
            <a:r>
              <a:rPr lang="de-DE" dirty="0"/>
              <a:t>, open </a:t>
            </a:r>
            <a:r>
              <a:rPr lang="de-DE" dirty="0" err="1"/>
              <a:t>days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pop-up</a:t>
            </a:r>
            <a:r>
              <a:rPr lang="de-DE" dirty="0"/>
              <a:t> </a:t>
            </a:r>
            <a:r>
              <a:rPr lang="de-DE" dirty="0" err="1"/>
              <a:t>displays</a:t>
            </a:r>
            <a:r>
              <a:rPr lang="de-DE" dirty="0"/>
              <a:t>, pest </a:t>
            </a:r>
            <a:r>
              <a:rPr lang="de-DE" dirty="0" err="1"/>
              <a:t>models</a:t>
            </a:r>
            <a:r>
              <a:rPr lang="de-DE" dirty="0"/>
              <a:t>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Verbal </a:t>
            </a:r>
            <a:r>
              <a:rPr lang="de-DE" b="1" dirty="0" err="1"/>
              <a:t>presentations</a:t>
            </a:r>
            <a:r>
              <a:rPr lang="de-DE" b="1" dirty="0"/>
              <a:t> 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/>
              <a:t>Activity</a:t>
            </a:r>
            <a:r>
              <a:rPr lang="de-DE" b="1" dirty="0"/>
              <a:t> </a:t>
            </a:r>
            <a:r>
              <a:rPr lang="de-DE" b="1" dirty="0" err="1"/>
              <a:t>list</a:t>
            </a:r>
            <a:r>
              <a:rPr lang="de-DE" b="1" dirty="0"/>
              <a:t> and </a:t>
            </a:r>
            <a:r>
              <a:rPr lang="de-DE" b="1" dirty="0" err="1"/>
              <a:t>evaluation</a:t>
            </a:r>
            <a:r>
              <a:rPr lang="de-DE" b="1" dirty="0"/>
              <a:t> </a:t>
            </a:r>
            <a:r>
              <a:rPr lang="de-DE" dirty="0"/>
              <a:t>(plan, time </a:t>
            </a:r>
            <a:r>
              <a:rPr lang="de-DE" dirty="0" err="1"/>
              <a:t>schedule</a:t>
            </a:r>
            <a:r>
              <a:rPr lang="de-DE" dirty="0"/>
              <a:t>,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sz="1800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B3F0B1-B575-8AA1-0234-04C8DDF64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161">
            <a:off x="9625098" y="785710"/>
            <a:ext cx="1348350" cy="26966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A149DE-4CC1-BCD3-A973-E1AE253CD66E}"/>
              </a:ext>
            </a:extLst>
          </p:cNvPr>
          <p:cNvSpPr txBox="1"/>
          <p:nvPr/>
        </p:nvSpPr>
        <p:spPr>
          <a:xfrm>
            <a:off x="9225847" y="4736586"/>
            <a:ext cx="2146852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i="1" dirty="0"/>
              <a:t>Standards </a:t>
            </a:r>
            <a:r>
              <a:rPr lang="de-DE" i="1" dirty="0" err="1"/>
              <a:t>provide</a:t>
            </a:r>
            <a:r>
              <a:rPr lang="de-DE" i="1" dirty="0"/>
              <a:t> </a:t>
            </a:r>
            <a:r>
              <a:rPr lang="de-DE" i="1" dirty="0" err="1"/>
              <a:t>format</a:t>
            </a:r>
            <a:r>
              <a:rPr lang="de-DE" i="1" dirty="0"/>
              <a:t> </a:t>
            </a:r>
            <a:r>
              <a:rPr lang="de-DE" i="1" dirty="0" err="1"/>
              <a:t>what</a:t>
            </a:r>
            <a:r>
              <a:rPr lang="de-DE" i="1" dirty="0"/>
              <a:t> </a:t>
            </a:r>
            <a:r>
              <a:rPr lang="de-DE" i="1" dirty="0" err="1"/>
              <a:t>needs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considered</a:t>
            </a:r>
            <a:r>
              <a:rPr lang="de-DE" i="1" dirty="0"/>
              <a:t> </a:t>
            </a:r>
            <a:r>
              <a:rPr lang="de-DE" i="1" dirty="0" err="1"/>
              <a:t>when</a:t>
            </a:r>
            <a:r>
              <a:rPr lang="de-DE" i="1" dirty="0"/>
              <a:t> </a:t>
            </a:r>
            <a:r>
              <a:rPr lang="de-DE" i="1" dirty="0" err="1"/>
              <a:t>initiating</a:t>
            </a:r>
            <a:r>
              <a:rPr lang="de-DE" i="1" dirty="0"/>
              <a:t> an </a:t>
            </a:r>
            <a:r>
              <a:rPr lang="de-DE" i="1" dirty="0" err="1"/>
              <a:t>activity</a:t>
            </a:r>
            <a:endParaRPr lang="de-DE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6CD728-824C-CD78-4AA7-812C8531FDA4}"/>
              </a:ext>
            </a:extLst>
          </p:cNvPr>
          <p:cNvSpPr txBox="1"/>
          <p:nvPr/>
        </p:nvSpPr>
        <p:spPr>
          <a:xfrm>
            <a:off x="10174060" y="3462102"/>
            <a:ext cx="42195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/>
              <a:t>Pixabay</a:t>
            </a:r>
            <a:r>
              <a:rPr lang="de-DE" sz="600" dirty="0"/>
              <a:t>, 28 </a:t>
            </a:r>
            <a:r>
              <a:rPr lang="de-DE" sz="600" dirty="0" err="1"/>
              <a:t>October</a:t>
            </a:r>
            <a:r>
              <a:rPr lang="de-DE" sz="6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470254089"/>
      </p:ext>
    </p:extLst>
  </p:cSld>
  <p:clrMapOvr>
    <a:masterClrMapping/>
  </p:clrMapOvr>
</p:sld>
</file>

<file path=ppt/theme/theme1.xml><?xml version="1.0" encoding="utf-8"?>
<a:theme xmlns:a="http://schemas.openxmlformats.org/drawingml/2006/main" name="01 Titelseite MIT Textfeldern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7F86AC7F-D891-4593-812E-BE548AF50412}"/>
    </a:ext>
  </a:extLst>
</a:theme>
</file>

<file path=ppt/theme/theme2.xml><?xml version="1.0" encoding="utf-8"?>
<a:theme xmlns:a="http://schemas.openxmlformats.org/drawingml/2006/main" name="02 Titelseite OHNE Textfelder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5FCC1EC8-A8A1-4618-ACD5-F658D1CE617B}"/>
    </a:ext>
  </a:extLst>
</a:theme>
</file>

<file path=ppt/theme/theme3.xml><?xml version="1.0" encoding="utf-8"?>
<a:theme xmlns:a="http://schemas.openxmlformats.org/drawingml/2006/main" name="03 Folgefolie MIT Kopf- Fußzeile">
  <a:themeElements>
    <a:clrScheme name="Benutzerdefiniert 1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EA7FA638-F337-47BC-8788-BB4E7DB2A48E}"/>
    </a:ext>
  </a:extLst>
</a:theme>
</file>

<file path=ppt/theme/theme4.xml><?xml version="1.0" encoding="utf-8"?>
<a:theme xmlns:a="http://schemas.openxmlformats.org/drawingml/2006/main" name="04 Folgefolie OHNE Kopf- Fußzeile">
  <a:themeElements>
    <a:clrScheme name="Benutzerdefiniert 1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8326A792-5B21-4FCD-8356-7A1682B9485D}"/>
    </a:ext>
  </a:extLst>
</a:theme>
</file>

<file path=ppt/theme/theme5.xml><?xml version="1.0" encoding="utf-8"?>
<a:theme xmlns:a="http://schemas.openxmlformats.org/drawingml/2006/main" name="05 ZwischenFolie Kapitel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005832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DDB6A0C6-8346-4BA9-8E0A-9870ED1CF5E7}"/>
    </a:ext>
  </a:extLst>
</a:theme>
</file>

<file path=ppt/theme/theme6.xml><?xml version="1.0" encoding="utf-8"?>
<a:theme xmlns:a="http://schemas.openxmlformats.org/drawingml/2006/main" name="06 ZwischenFolie LEER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005832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48B21504-BA9A-4704-9DD3-84244B9A64E4}"/>
    </a:ext>
  </a:extLst>
</a:theme>
</file>

<file path=ppt/theme/theme7.xml><?xml version="1.0" encoding="utf-8"?>
<a:theme xmlns:a="http://schemas.openxmlformats.org/drawingml/2006/main" name="07 EndFolie">
  <a:themeElements>
    <a:clrScheme name="JKI Farben">
      <a:dk1>
        <a:sysClr val="windowText" lastClr="000000"/>
      </a:dk1>
      <a:lt1>
        <a:sysClr val="window" lastClr="FFFFFF"/>
      </a:lt1>
      <a:dk2>
        <a:srgbClr val="75B952"/>
      </a:dk2>
      <a:lt2>
        <a:srgbClr val="B9D69C"/>
      </a:lt2>
      <a:accent1>
        <a:srgbClr val="E2EDD9"/>
      </a:accent1>
      <a:accent2>
        <a:srgbClr val="2269AA"/>
      </a:accent2>
      <a:accent3>
        <a:srgbClr val="1887C9"/>
      </a:accent3>
      <a:accent4>
        <a:srgbClr val="E1F1FD"/>
      </a:accent4>
      <a:accent5>
        <a:srgbClr val="A5A5A5"/>
      </a:accent5>
      <a:accent6>
        <a:srgbClr val="FFCC00"/>
      </a:accent6>
      <a:hlink>
        <a:srgbClr val="004F91"/>
      </a:hlink>
      <a:folHlink>
        <a:srgbClr val="9A5E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I Master Praesentation 2025-16zu9-gruen.pptx" id="{6FB3A06F-622C-4A3A-B44A-7B34DE6CAAD4}" vid="{2F275CFB-D37D-422A-BCC1-E764534C2F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JKI_Master_Praesentation_2025-16zu9-gruen(3)</Template>
  <TotalTime>0</TotalTime>
  <Words>1215</Words>
  <Application>Microsoft Office PowerPoint</Application>
  <PresentationFormat>Breitbild</PresentationFormat>
  <Paragraphs>160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Wingdings</vt:lpstr>
      <vt:lpstr>01 Titelseite MIT Textfeldern</vt:lpstr>
      <vt:lpstr>02 Titelseite OHNE Textfelder</vt:lpstr>
      <vt:lpstr>03 Folgefolie MIT Kopf- Fußzeile</vt:lpstr>
      <vt:lpstr>04 Folgefolie OHNE Kopf- Fußzeile</vt:lpstr>
      <vt:lpstr>05 ZwischenFolie Kapitel</vt:lpstr>
      <vt:lpstr>06 ZwischenFolie LEER</vt:lpstr>
      <vt:lpstr>07 EndFolie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Julius Kuehn-Institut JKI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 Kaminski</dc:creator>
  <cp:lastModifiedBy>Katrin Kaminski</cp:lastModifiedBy>
  <cp:revision>38</cp:revision>
  <dcterms:created xsi:type="dcterms:W3CDTF">2025-10-16T07:53:46Z</dcterms:created>
  <dcterms:modified xsi:type="dcterms:W3CDTF">2025-11-12T14:38:42Z</dcterms:modified>
</cp:coreProperties>
</file>