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11"/>
  </p:notesMasterIdLst>
  <p:handoutMasterIdLst>
    <p:handoutMasterId r:id="rId12"/>
  </p:handoutMasterIdLst>
  <p:sldIdLst>
    <p:sldId id="266" r:id="rId5"/>
    <p:sldId id="305" r:id="rId6"/>
    <p:sldId id="346" r:id="rId7"/>
    <p:sldId id="288" r:id="rId8"/>
    <p:sldId id="347" r:id="rId9"/>
    <p:sldId id="290" r:id="rId10"/>
  </p:sldIdLst>
  <p:sldSz cx="12192000" cy="6858000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A75040A-5351-39E8-5877-779DFDB36375}" name="Sly, Erika" initials="ES" userId="S::Erika.Sly@aff.gov.au::5219d475-4827-4c08-8e18-0fd80ec71a7c" providerId="AD"/>
  <p188:author id="{BEAC364C-6ED5-0DF3-2C8B-3885600F46AB}" name="Smiley, Kathleen" initials="KS" userId="S::Kathleen.Smiley@aff.gov.au::9d721260-9234-4cd7-bc93-0ff8711b92e3" providerId="AD"/>
  <p188:author id="{3AAB97F4-5325-8849-423B-C9EEF38ECC42}" name="Pickering, James" initials="JP" userId="S::James.Pickering@aff.gov.au::f889a7e9-3b8b-4d0e-b9df-ad23e60b6fc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611C"/>
    <a:srgbClr val="007B84"/>
    <a:srgbClr val="978A7C"/>
    <a:srgbClr val="A7BDB1"/>
    <a:srgbClr val="CAD7D0"/>
    <a:srgbClr val="B1B6BB"/>
    <a:srgbClr val="A7BCAF"/>
    <a:srgbClr val="7D868D"/>
    <a:srgbClr val="D52B1E"/>
    <a:srgbClr val="D5D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4409" autoAdjust="0"/>
  </p:normalViewPr>
  <p:slideViewPr>
    <p:cSldViewPr snapToGrid="0">
      <p:cViewPr varScale="1">
        <p:scale>
          <a:sx n="93" d="100"/>
          <a:sy n="93" d="100"/>
        </p:scale>
        <p:origin x="115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840533-3F98-D76E-7FED-1F964B87FD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BE97DC-72C4-BC6D-582E-0190EBB147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9EE5F-6819-4A75-A4C5-B7C461C17030}" type="datetimeFigureOut">
              <a:rPr lang="en-AU" smtClean="0"/>
              <a:t>7/11/2025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F9B807-C4BC-8A35-238C-E42B07271E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63C51-40CD-B6CC-F227-88D3EFB65A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4FC92-C404-406F-999A-F4AAC4A44B7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3232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A803E-1DAD-41D5-9560-571FAA4FCC31}" type="datetimeFigureOut">
              <a:rPr lang="en-AU" smtClean="0"/>
              <a:t>7/11/2025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453A5-8E06-450B-9CE8-B02AC4B748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334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Presentation to the European and Mediterranean Plant Protection Organisations’ (EPPO) Workshop for phytosanitary inspectors</a:t>
            </a:r>
            <a:r>
              <a:rPr lang="en-AU"/>
              <a:t>. </a:t>
            </a:r>
          </a:p>
          <a:p>
            <a:r>
              <a:rPr lang="en-AU"/>
              <a:t>The </a:t>
            </a:r>
            <a:r>
              <a:rPr lang="en-AU" dirty="0"/>
              <a:t>request was for DAFF to present on its approach to checks on passenger luggage.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453A5-8E06-450B-9CE8-B02AC4B7487A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0867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This slide shows:</a:t>
            </a:r>
          </a:p>
          <a:p>
            <a:pPr marL="171450" indent="-171450">
              <a:buFontTx/>
              <a:buChar char="-"/>
            </a:pPr>
            <a:r>
              <a:rPr lang="en-AU" dirty="0"/>
              <a:t>the total number of travellers that arrived, during the 12 months up to 31 August, via cruise and air. </a:t>
            </a:r>
          </a:p>
          <a:p>
            <a:pPr marL="171450" indent="-171450">
              <a:buFontTx/>
              <a:buChar char="-"/>
            </a:pPr>
            <a:r>
              <a:rPr lang="en-AU" dirty="0"/>
              <a:t>the number of travellers that had baggage biosecurity screened by x-ray, detector dog, or manual inspection (also expressed as a percentage of the total number arriving) via cruise and air.</a:t>
            </a:r>
          </a:p>
          <a:p>
            <a:pPr marL="0" indent="0">
              <a:buFontTx/>
              <a:buNone/>
            </a:pPr>
            <a:endParaRPr lang="en-AU" dirty="0"/>
          </a:p>
          <a:p>
            <a:pPr marL="0" indent="0">
              <a:buFontTx/>
              <a:buNone/>
            </a:pPr>
            <a:r>
              <a:rPr lang="en-AU" dirty="0"/>
              <a:t>(Source: Traveller summary and data report, DBD – Biosecurity Travellers)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453A5-8E06-450B-9CE8-B02AC4B7487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4110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simplified process map shows the baggage check points in the secondary examination area for the air traveller pathway – x-ray, detector dog, manual inspection.</a:t>
            </a:r>
          </a:p>
          <a:p>
            <a:pPr marL="171450" indent="-171450">
              <a:buFontTx/>
              <a:buChar char="-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bottom left of the slide lists the baggage check points for air and cruise travellers.</a:t>
            </a:r>
          </a:p>
          <a:p>
            <a:pPr marL="0" indent="0">
              <a:buFontTx/>
              <a:buNone/>
            </a:pP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asked</a:t>
            </a:r>
            <a:r>
              <a:rPr lang="en-AU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what happens to goods that require a phytosanitary certificate but arrive with an </a:t>
            </a:r>
            <a:r>
              <a:rPr lang="en-AU" sz="1200" i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unsatisfactory</a:t>
            </a:r>
            <a:r>
              <a:rPr lang="en-AU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certificate, or </a:t>
            </a:r>
            <a:r>
              <a:rPr lang="en-AU" sz="1200" i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r>
              <a:rPr lang="en-AU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certificate, the traveller is given the option to:</a:t>
            </a:r>
            <a:br>
              <a:rPr lang="en-AU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 voluntarily dispose of the goods</a:t>
            </a:r>
          </a:p>
          <a:p>
            <a:pPr marL="171450" indent="-171450">
              <a:buFontTx/>
              <a:buChar char="-"/>
            </a:pPr>
            <a:r>
              <a:rPr lang="en-AU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there is an effective treatment available for the goods, treat the goods at their expense</a:t>
            </a:r>
          </a:p>
          <a:p>
            <a:pPr marL="171450" indent="-171450">
              <a:buFontTx/>
              <a:buChar char="-"/>
            </a:pPr>
            <a:r>
              <a:rPr lang="en-AU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export is offered by the biosecurity officer, export the goods at their expense.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E40B7-999D-48D5-9935-8A257A304E03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9981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This slides explains the strengths and limitations of x-rays and biosecurity detector dogs.</a:t>
            </a:r>
          </a:p>
          <a:p>
            <a:r>
              <a:rPr lang="en-AU" u="sng" dirty="0"/>
              <a:t>If asked</a:t>
            </a:r>
            <a:r>
              <a:rPr lang="en-AU" dirty="0"/>
              <a:t>, biosecurity detector dogs are trained to detect the following high-risk goods:</a:t>
            </a:r>
          </a:p>
          <a:p>
            <a:pPr marL="171450" indent="-171450">
              <a:buFontTx/>
              <a:buChar char="-"/>
            </a:pPr>
            <a:r>
              <a:rPr lang="en-AU" dirty="0"/>
              <a:t>Fresh fruit, vegetables, plant material</a:t>
            </a:r>
          </a:p>
          <a:p>
            <a:pPr marL="171450" indent="-171450">
              <a:buFontTx/>
              <a:buChar char="-"/>
            </a:pPr>
            <a:r>
              <a:rPr lang="en-AU" dirty="0"/>
              <a:t>Viable seeds and bulbs</a:t>
            </a:r>
          </a:p>
          <a:p>
            <a:pPr marL="171450" indent="-171450">
              <a:buFontTx/>
              <a:buChar char="-"/>
            </a:pPr>
            <a:r>
              <a:rPr lang="en-AU" dirty="0"/>
              <a:t>Meat</a:t>
            </a:r>
          </a:p>
          <a:p>
            <a:pPr marL="171450" indent="-171450">
              <a:buFontTx/>
              <a:buChar char="-"/>
            </a:pPr>
            <a:r>
              <a:rPr lang="en-AU" dirty="0"/>
              <a:t>Fresh eggs</a:t>
            </a:r>
          </a:p>
          <a:p>
            <a:pPr marL="171450" indent="-171450">
              <a:buFontTx/>
              <a:buChar char="-"/>
            </a:pPr>
            <a:r>
              <a:rPr lang="en-AU" dirty="0"/>
              <a:t>Cheese and milk</a:t>
            </a:r>
          </a:p>
          <a:p>
            <a:pPr marL="171450" indent="-171450">
              <a:buFontTx/>
              <a:buChar char="-"/>
            </a:pPr>
            <a:r>
              <a:rPr lang="en-AU" dirty="0"/>
              <a:t>Brown marmorated stink bug (BMSB)</a:t>
            </a:r>
          </a:p>
          <a:p>
            <a:pPr marL="171450" indent="-171450">
              <a:buFontTx/>
              <a:buChar char="-"/>
            </a:pPr>
            <a:r>
              <a:rPr lang="en-AU" dirty="0"/>
              <a:t>Queen bees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453A5-8E06-450B-9CE8-B02AC4B7487A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182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Attendees are welcome to contact the department at Travellers@aff.gov.au with any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453A5-8E06-450B-9CE8-B02AC4B7487A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760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A2DFB5-8B00-2D60-251B-0760199BA9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5186" y="3151098"/>
            <a:ext cx="4928201" cy="646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Subheading</a:t>
            </a:r>
          </a:p>
          <a:p>
            <a:pPr marL="0" marR="0" lvl="0" indent="0" algn="l" defTabSz="4572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C4C94C-F4D6-5826-679A-82424D1B7901}"/>
              </a:ext>
            </a:extLst>
          </p:cNvPr>
          <p:cNvCxnSpPr/>
          <p:nvPr userDrawn="1"/>
        </p:nvCxnSpPr>
        <p:spPr>
          <a:xfrm>
            <a:off x="1092832" y="6248618"/>
            <a:ext cx="4248149" cy="0"/>
          </a:xfrm>
          <a:prstGeom prst="line">
            <a:avLst/>
          </a:prstGeom>
          <a:noFill/>
          <a:ln w="6350" cap="flat" cmpd="sng" algn="ctr">
            <a:solidFill>
              <a:srgbClr val="333333"/>
            </a:solidFill>
            <a:prstDash val="solid"/>
          </a:ln>
          <a:effectLst/>
        </p:spPr>
      </p:cxn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EF98EF4C-B917-2A40-796F-636B1FDE67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3669" y="3825451"/>
            <a:ext cx="4928202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Day Month Year</a:t>
            </a: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A358187C-3D64-C566-B4CC-B8AE8179F2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969" y="2069868"/>
            <a:ext cx="4945417" cy="838202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 b="1" i="0">
                <a:latin typeface="Calibri "/>
              </a:defRPr>
            </a:lvl1pPr>
          </a:lstStyle>
          <a:p>
            <a:r>
              <a:rPr lang="en-AU" dirty="0"/>
              <a:t>Heading 1 [max 2 lines]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39118412-518D-5B39-2958-1B46FB9967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3668" y="5643566"/>
            <a:ext cx="4928200" cy="2679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</a:lstStyle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/>
              </a:rPr>
              <a:t>Author’s name/Presenter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69404F18-26C9-8049-9B24-438E84D167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3666" y="5911483"/>
            <a:ext cx="4928201" cy="337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/>
              </a:rPr>
              <a:t>Branch/Division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AFC7F9-E994-69B1-F305-49E1147BA0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8850" y="555091"/>
            <a:ext cx="2441453" cy="71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0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D6A75-27E3-01D7-F3BB-99990D4E65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8851" y="2089397"/>
            <a:ext cx="10274299" cy="10398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0000"/>
              </a:lnSpc>
              <a:buNone/>
              <a:defRPr sz="7200" b="0"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217FAA4D-52E4-2D2E-00D2-E3EF84F998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8851" y="3201401"/>
            <a:ext cx="10274300" cy="1293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878F09-FD4C-18D0-7580-8432EAC84E63}"/>
              </a:ext>
            </a:extLst>
          </p:cNvPr>
          <p:cNvSpPr/>
          <p:nvPr userDrawn="1"/>
        </p:nvSpPr>
        <p:spPr>
          <a:xfrm>
            <a:off x="0" y="6356838"/>
            <a:ext cx="12192000" cy="4032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 descr="A picture containing text, vector graphics, balloon, aircraft&#10;&#10;Description automatically generated">
            <a:extLst>
              <a:ext uri="{FF2B5EF4-FFF2-40B4-BE49-F238E27FC236}">
                <a16:creationId xmlns:a16="http://schemas.microsoft.com/office/drawing/2014/main" id="{8F85B1BC-1BD0-5219-3BF9-6C7696D0F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04" b="23966"/>
          <a:stretch/>
        </p:blipFill>
        <p:spPr>
          <a:xfrm>
            <a:off x="7239269" y="1911553"/>
            <a:ext cx="4952732" cy="494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D6A75-27E3-01D7-F3BB-99990D4E65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8851" y="2089397"/>
            <a:ext cx="10274299" cy="10398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0000"/>
              </a:lnSpc>
              <a:buNone/>
              <a:defRPr sz="7200" b="0"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217FAA4D-52E4-2D2E-00D2-E3EF84F998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8851" y="3201401"/>
            <a:ext cx="10274300" cy="1293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A0D14E-FB4D-E85B-9E24-C0CA3EE134C3}"/>
              </a:ext>
            </a:extLst>
          </p:cNvPr>
          <p:cNvSpPr/>
          <p:nvPr userDrawn="1"/>
        </p:nvSpPr>
        <p:spPr>
          <a:xfrm>
            <a:off x="0" y="6356838"/>
            <a:ext cx="12192000" cy="4032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 descr="A picture containing text, vector graphics, balloon, aircraft&#10;&#10;Description automatically generated">
            <a:extLst>
              <a:ext uri="{FF2B5EF4-FFF2-40B4-BE49-F238E27FC236}">
                <a16:creationId xmlns:a16="http://schemas.microsoft.com/office/drawing/2014/main" id="{8F85B1BC-1BD0-5219-3BF9-6C7696D0F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-1274" r="24419" b="24642"/>
          <a:stretch/>
        </p:blipFill>
        <p:spPr>
          <a:xfrm>
            <a:off x="8659904" y="3291681"/>
            <a:ext cx="3532096" cy="356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05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9643D6-C732-0263-258E-E397F60C2650}"/>
              </a:ext>
            </a:extLst>
          </p:cNvPr>
          <p:cNvSpPr/>
          <p:nvPr userDrawn="1"/>
        </p:nvSpPr>
        <p:spPr>
          <a:xfrm>
            <a:off x="0" y="6356838"/>
            <a:ext cx="12192000" cy="4032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 descr="A picture containing text, vector graphics, balloon, aircraft&#10;&#10;Description automatically generated">
            <a:extLst>
              <a:ext uri="{FF2B5EF4-FFF2-40B4-BE49-F238E27FC236}">
                <a16:creationId xmlns:a16="http://schemas.microsoft.com/office/drawing/2014/main" id="{8F85B1BC-1BD0-5219-3BF9-6C7696D0F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35" b="24028"/>
          <a:stretch/>
        </p:blipFill>
        <p:spPr>
          <a:xfrm>
            <a:off x="9772910" y="4426949"/>
            <a:ext cx="2419090" cy="243105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D6A75-27E3-01D7-F3BB-99990D4E65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8851" y="2089397"/>
            <a:ext cx="10274299" cy="10398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0000"/>
              </a:lnSpc>
              <a:buNone/>
              <a:defRPr sz="7200" b="0"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217FAA4D-52E4-2D2E-00D2-E3EF84F998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8851" y="3201401"/>
            <a:ext cx="10274300" cy="1293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407235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1">
            <a:extLst>
              <a:ext uri="{FF2B5EF4-FFF2-40B4-BE49-F238E27FC236}">
                <a16:creationId xmlns:a16="http://schemas.microsoft.com/office/drawing/2014/main" id="{8BC30B74-BBF6-60D3-F93A-1DEF80379E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00120" y="1920222"/>
            <a:ext cx="4933030" cy="3531755"/>
          </a:xfrm>
          <a:prstGeom prst="roundRect">
            <a:avLst>
              <a:gd name="adj" fmla="val 791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" name="Title 23">
            <a:extLst>
              <a:ext uri="{FF2B5EF4-FFF2-40B4-BE49-F238E27FC236}">
                <a16:creationId xmlns:a16="http://schemas.microsoft.com/office/drawing/2014/main" id="{0E0307F7-788B-9C58-0DE5-73CEBF5CBA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0882" y="728664"/>
            <a:ext cx="10262268" cy="917256"/>
          </a:xfrm>
          <a:prstGeom prst="rect">
            <a:avLst/>
          </a:prstGeom>
        </p:spPr>
        <p:txBody>
          <a:bodyPr/>
          <a:lstStyle>
            <a:lvl1pPr>
              <a:defRPr sz="5000">
                <a:latin typeface="+mn-lt"/>
              </a:defRPr>
            </a:lvl1pPr>
          </a:lstStyle>
          <a:p>
            <a:r>
              <a:rPr lang="en-US" dirty="0"/>
              <a:t>Heading 1</a:t>
            </a:r>
            <a:endParaRPr lang="en-AU" dirty="0"/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FF037F2B-15F5-4612-5751-19EB034925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0883" y="1928218"/>
            <a:ext cx="4933030" cy="631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/>
            </a:lvl1pPr>
          </a:lstStyle>
          <a:p>
            <a:pPr lvl="0"/>
            <a:r>
              <a:rPr lang="en-US" dirty="0"/>
              <a:t>Heading 2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4698223-9258-E8AD-4009-CAB549D8EDD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0882" y="2792413"/>
            <a:ext cx="5125118" cy="2846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0" indent="-457200">
              <a:buFont typeface="Arial" panose="020B0604020202020204" pitchFamily="34" charset="0"/>
              <a:buChar char="•"/>
              <a:defRPr sz="2000" b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1023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3">
            <a:extLst>
              <a:ext uri="{FF2B5EF4-FFF2-40B4-BE49-F238E27FC236}">
                <a16:creationId xmlns:a16="http://schemas.microsoft.com/office/drawing/2014/main" id="{E194AC54-BABD-116E-5B74-8EAA5E178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0882" y="728664"/>
            <a:ext cx="10262268" cy="917256"/>
          </a:xfrm>
          <a:prstGeom prst="rect">
            <a:avLst/>
          </a:prstGeom>
        </p:spPr>
        <p:txBody>
          <a:bodyPr/>
          <a:lstStyle>
            <a:lvl1pPr>
              <a:defRPr sz="5000">
                <a:latin typeface="+mn-lt"/>
              </a:defRPr>
            </a:lvl1pPr>
          </a:lstStyle>
          <a:p>
            <a:r>
              <a:rPr lang="en-US" dirty="0"/>
              <a:t>Heading 1</a:t>
            </a:r>
            <a:endParaRPr lang="en-AU" dirty="0"/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D156E6CF-5182-8FC0-0E34-7E6AAEBB3F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0883" y="1928218"/>
            <a:ext cx="4933030" cy="631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/>
            </a:lvl1pPr>
          </a:lstStyle>
          <a:p>
            <a:pPr lvl="0"/>
            <a:r>
              <a:rPr lang="en-US" dirty="0"/>
              <a:t>Heading 2</a:t>
            </a:r>
          </a:p>
        </p:txBody>
      </p:sp>
      <p:sp>
        <p:nvSpPr>
          <p:cNvPr id="3" name="Picture Placeholder 21">
            <a:extLst>
              <a:ext uri="{FF2B5EF4-FFF2-40B4-BE49-F238E27FC236}">
                <a16:creationId xmlns:a16="http://schemas.microsoft.com/office/drawing/2014/main" id="{B7A95740-33FA-0217-88F1-25FF2EA7D85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00120" y="1920222"/>
            <a:ext cx="4933030" cy="3531755"/>
          </a:xfrm>
          <a:prstGeom prst="roundRect">
            <a:avLst>
              <a:gd name="adj" fmla="val 791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E07843-4708-4BFD-7686-D88B619A95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0882" y="2792413"/>
            <a:ext cx="5125118" cy="2846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0" indent="-457200">
              <a:buFont typeface="Arial" panose="020B0604020202020204" pitchFamily="34" charset="0"/>
              <a:buChar char="•"/>
              <a:defRPr sz="2000" b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66778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3">
            <a:extLst>
              <a:ext uri="{FF2B5EF4-FFF2-40B4-BE49-F238E27FC236}">
                <a16:creationId xmlns:a16="http://schemas.microsoft.com/office/drawing/2014/main" id="{E194AC54-BABD-116E-5B74-8EAA5E178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0882" y="728664"/>
            <a:ext cx="10262268" cy="917256"/>
          </a:xfrm>
          <a:prstGeom prst="rect">
            <a:avLst/>
          </a:prstGeom>
        </p:spPr>
        <p:txBody>
          <a:bodyPr/>
          <a:lstStyle>
            <a:lvl1pPr>
              <a:defRPr sz="5000">
                <a:latin typeface="+mn-lt"/>
              </a:defRPr>
            </a:lvl1pPr>
          </a:lstStyle>
          <a:p>
            <a:r>
              <a:rPr lang="en-US" dirty="0"/>
              <a:t>Heading 1</a:t>
            </a:r>
            <a:endParaRPr lang="en-AU" dirty="0"/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D156E6CF-5182-8FC0-0E34-7E6AAEBB3F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0883" y="1928218"/>
            <a:ext cx="4933030" cy="631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/>
            </a:lvl1pPr>
          </a:lstStyle>
          <a:p>
            <a:pPr lvl="0"/>
            <a:r>
              <a:rPr lang="en-US" dirty="0"/>
              <a:t>Heading 2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77531A0-07ED-6EEB-D337-E682E9505E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0882" y="2792413"/>
            <a:ext cx="5125118" cy="2846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0" indent="-457200">
              <a:buFont typeface="Arial" panose="020B0604020202020204" pitchFamily="34" charset="0"/>
              <a:buChar char="•"/>
              <a:defRPr sz="2000" b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52858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2FC97D-B964-58D6-BDEE-DF6D0B6D8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9888-3F86-4233-859A-58D7F98876DF}" type="datetimeFigureOut">
              <a:rPr lang="en-AU" smtClean="0"/>
              <a:t>7/11/2025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E69895-5121-83EE-3B91-AEA50AB07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5B163-B4EB-1C1D-1C11-E5E964216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F76D-F4D5-4664-ABCF-7A2F6F5279F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112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747CF21-FEEA-85D4-0164-A1DCA9752864}"/>
              </a:ext>
            </a:extLst>
          </p:cNvPr>
          <p:cNvSpPr txBox="1"/>
          <p:nvPr userDrawn="1"/>
        </p:nvSpPr>
        <p:spPr bwMode="auto">
          <a:xfrm>
            <a:off x="10999967" y="6381750"/>
            <a:ext cx="60536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</a:pPr>
            <a:fld id="{4F061296-42C2-1443-8274-6B17F3E28B7C}" type="slidenum">
              <a:rPr lang="en-GB" altLang="en-US" sz="900">
                <a:solidFill>
                  <a:srgbClr val="776F65">
                    <a:lumMod val="50000"/>
                  </a:srgbClr>
                </a:solidFill>
                <a:latin typeface="Calibri" panose="020F0502020204030204" pitchFamily="34" charset="0"/>
                <a:cs typeface="Arial"/>
              </a:rPr>
              <a:pPr fontAlgn="base">
                <a:lnSpc>
                  <a:spcPts val="10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sz="900" dirty="0">
              <a:solidFill>
                <a:srgbClr val="776F65">
                  <a:lumMod val="50000"/>
                </a:srgbClr>
              </a:solidFill>
              <a:latin typeface="Calibri" panose="020F0502020204030204" pitchFamily="34" charset="0"/>
              <a:cs typeface="Arial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A8CD06-D784-7947-F010-796C2FF25916}"/>
              </a:ext>
            </a:extLst>
          </p:cNvPr>
          <p:cNvCxnSpPr/>
          <p:nvPr userDrawn="1"/>
        </p:nvCxnSpPr>
        <p:spPr>
          <a:xfrm flipH="1" flipV="1">
            <a:off x="10896247" y="6397628"/>
            <a:ext cx="0" cy="206375"/>
          </a:xfrm>
          <a:prstGeom prst="line">
            <a:avLst/>
          </a:prstGeom>
          <a:noFill/>
          <a:ln w="6350" cap="flat" cmpd="sng" algn="ctr">
            <a:solidFill>
              <a:srgbClr val="776F65">
                <a:lumMod val="50000"/>
              </a:srgbClr>
            </a:solidFill>
            <a:prstDash val="solid"/>
          </a:ln>
          <a:effectLst/>
        </p:spPr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825061E4-52D5-719F-C273-82024DA970F5}"/>
              </a:ext>
            </a:extLst>
          </p:cNvPr>
          <p:cNvSpPr txBox="1"/>
          <p:nvPr userDrawn="1"/>
        </p:nvSpPr>
        <p:spPr bwMode="auto">
          <a:xfrm>
            <a:off x="1059984" y="6380166"/>
            <a:ext cx="3285348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</a:pPr>
            <a:endParaRPr lang="en-GB" altLang="en-US" sz="900" dirty="0">
              <a:solidFill>
                <a:srgbClr val="776F65">
                  <a:lumMod val="50000"/>
                </a:srgbClr>
              </a:solidFill>
              <a:latin typeface="Calibri" panose="020F0502020204030204" pitchFamily="34" charset="0"/>
              <a:cs typeface="Arial"/>
            </a:endParaRPr>
          </a:p>
          <a:p>
            <a:pPr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900" dirty="0">
                <a:solidFill>
                  <a:srgbClr val="776F65">
                    <a:lumMod val="50000"/>
                  </a:srgbClr>
                </a:solidFill>
                <a:latin typeface="Calibri" panose="020F0502020204030204" pitchFamily="34" charset="0"/>
                <a:cs typeface="Arial"/>
              </a:rPr>
              <a:t>Department of Agriculture, Fisheries and Forestry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85B22E-F215-2EF8-414D-8289D2F4B35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20537" y="63500"/>
            <a:ext cx="585788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200">
                <a:solidFill>
                  <a:srgbClr val="FF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6A8914-B1F3-01DD-4BDF-B95E6D12265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20537" y="6611620"/>
            <a:ext cx="585788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200">
                <a:solidFill>
                  <a:srgbClr val="FF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395252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0" r:id="rId2"/>
    <p:sldLayoutId id="2147483695" r:id="rId3"/>
    <p:sldLayoutId id="2147483694" r:id="rId4"/>
    <p:sldLayoutId id="2147483672" r:id="rId5"/>
    <p:sldLayoutId id="2147483692" r:id="rId6"/>
    <p:sldLayoutId id="2147483693" r:id="rId7"/>
    <p:sldLayoutId id="2147483696" r:id="rId8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19" userDrawn="1">
          <p15:clr>
            <a:srgbClr val="F26B43"/>
          </p15:clr>
        </p15:guide>
        <p15:guide id="2" pos="604" userDrawn="1">
          <p15:clr>
            <a:srgbClr val="F26B43"/>
          </p15:clr>
        </p15:guide>
        <p15:guide id="3" orient="horz" pos="459" userDrawn="1">
          <p15:clr>
            <a:srgbClr val="F26B43"/>
          </p15:clr>
        </p15:guide>
        <p15:guide id="4" pos="7076" userDrawn="1">
          <p15:clr>
            <a:srgbClr val="F26B43"/>
          </p15:clr>
        </p15:guide>
        <p15:guide id="5" orient="horz" pos="3861" userDrawn="1">
          <p15:clr>
            <a:srgbClr val="F26B43"/>
          </p15:clr>
        </p15:guide>
        <p15:guide id="6" pos="39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D9630E7-F02B-B2FF-F416-B6E5A16515DF}"/>
              </a:ext>
            </a:extLst>
          </p:cNvPr>
          <p:cNvSpPr/>
          <p:nvPr/>
        </p:nvSpPr>
        <p:spPr>
          <a:xfrm>
            <a:off x="6179724" y="744280"/>
            <a:ext cx="4928199" cy="4451102"/>
          </a:xfrm>
          <a:custGeom>
            <a:avLst/>
            <a:gdLst>
              <a:gd name="connsiteX0" fmla="*/ 0 w 1547374"/>
              <a:gd name="connsiteY0" fmla="*/ 0 h 1541765"/>
              <a:gd name="connsiteX1" fmla="*/ 1025661 w 1547374"/>
              <a:gd name="connsiteY1" fmla="*/ 0 h 1541765"/>
              <a:gd name="connsiteX2" fmla="*/ 1025661 w 1547374"/>
              <a:gd name="connsiteY2" fmla="*/ 83 h 1541765"/>
              <a:gd name="connsiteX3" fmla="*/ 1026596 w 1547374"/>
              <a:gd name="connsiteY3" fmla="*/ 0 h 1541765"/>
              <a:gd name="connsiteX4" fmla="*/ 1547374 w 1547374"/>
              <a:gd name="connsiteY4" fmla="*/ 520778 h 1541765"/>
              <a:gd name="connsiteX5" fmla="*/ 1547267 w 1547374"/>
              <a:gd name="connsiteY5" fmla="*/ 521990 h 1541765"/>
              <a:gd name="connsiteX6" fmla="*/ 1547374 w 1547374"/>
              <a:gd name="connsiteY6" fmla="*/ 521990 h 1541765"/>
              <a:gd name="connsiteX7" fmla="*/ 1547374 w 1547374"/>
              <a:gd name="connsiteY7" fmla="*/ 1541765 h 1541765"/>
              <a:gd name="connsiteX8" fmla="*/ 534190 w 1547374"/>
              <a:gd name="connsiteY8" fmla="*/ 1541765 h 1541765"/>
              <a:gd name="connsiteX9" fmla="*/ 534190 w 1547374"/>
              <a:gd name="connsiteY9" fmla="*/ 1540582 h 1541765"/>
              <a:gd name="connsiteX10" fmla="*/ 520778 w 1547374"/>
              <a:gd name="connsiteY10" fmla="*/ 1541765 h 1541765"/>
              <a:gd name="connsiteX11" fmla="*/ 0 w 1547374"/>
              <a:gd name="connsiteY11" fmla="*/ 1020987 h 1541765"/>
              <a:gd name="connsiteX12" fmla="*/ 330 w 1547374"/>
              <a:gd name="connsiteY12" fmla="*/ 1017247 h 1541765"/>
              <a:gd name="connsiteX13" fmla="*/ 0 w 1547374"/>
              <a:gd name="connsiteY13" fmla="*/ 1017247 h 154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47374" h="1541765">
                <a:moveTo>
                  <a:pt x="0" y="0"/>
                </a:moveTo>
                <a:lnTo>
                  <a:pt x="1025661" y="0"/>
                </a:lnTo>
                <a:lnTo>
                  <a:pt x="1025661" y="83"/>
                </a:lnTo>
                <a:lnTo>
                  <a:pt x="1026596" y="0"/>
                </a:lnTo>
                <a:cubicBezTo>
                  <a:pt x="1314214" y="0"/>
                  <a:pt x="1547374" y="233160"/>
                  <a:pt x="1547374" y="520778"/>
                </a:cubicBezTo>
                <a:lnTo>
                  <a:pt x="1547267" y="521990"/>
                </a:lnTo>
                <a:lnTo>
                  <a:pt x="1547374" y="521990"/>
                </a:lnTo>
                <a:lnTo>
                  <a:pt x="1547374" y="1541765"/>
                </a:lnTo>
                <a:lnTo>
                  <a:pt x="534190" y="1541765"/>
                </a:lnTo>
                <a:lnTo>
                  <a:pt x="534190" y="1540582"/>
                </a:lnTo>
                <a:lnTo>
                  <a:pt x="520778" y="1541765"/>
                </a:lnTo>
                <a:cubicBezTo>
                  <a:pt x="233160" y="1541765"/>
                  <a:pt x="0" y="1308605"/>
                  <a:pt x="0" y="1020987"/>
                </a:cubicBezTo>
                <a:lnTo>
                  <a:pt x="330" y="1017247"/>
                </a:lnTo>
                <a:lnTo>
                  <a:pt x="0" y="101724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B215E4-B153-FF78-B532-9C8E7EDD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73" y="1673105"/>
            <a:ext cx="6065489" cy="838202"/>
          </a:xfrm>
        </p:spPr>
        <p:txBody>
          <a:bodyPr/>
          <a:lstStyle/>
          <a:p>
            <a:r>
              <a:rPr lang="en-US" sz="4000" b="0" dirty="0"/>
              <a:t>Conducting Passenger Baggage Inspections for International arrivals </a:t>
            </a:r>
            <a:endParaRPr lang="en-AU" sz="4000" b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4798E2-2BA3-9F83-EC4B-5E607D5FA9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638" y="3704444"/>
            <a:ext cx="4928200" cy="267919"/>
          </a:xfrm>
        </p:spPr>
        <p:txBody>
          <a:bodyPr/>
          <a:lstStyle/>
          <a:p>
            <a:r>
              <a:rPr lang="en-AU" sz="2000" b="0" dirty="0"/>
              <a:t>November 2025</a:t>
            </a:r>
          </a:p>
          <a:p>
            <a:endParaRPr lang="en-AU" sz="2000" b="0" dirty="0"/>
          </a:p>
          <a:p>
            <a:r>
              <a:rPr lang="en-AU" sz="2000" b="0" dirty="0"/>
              <a:t>Presenter – Andrew Palmer</a:t>
            </a:r>
          </a:p>
          <a:p>
            <a:endParaRPr lang="en-AU" sz="2000" b="0" dirty="0"/>
          </a:p>
          <a:p>
            <a:r>
              <a:rPr lang="en-AU" sz="2000" b="0" dirty="0"/>
              <a:t>Traveller Operations and Policy Branch</a:t>
            </a:r>
          </a:p>
          <a:p>
            <a:r>
              <a:rPr lang="en-AU" sz="2000" b="0" dirty="0"/>
              <a:t>Biosecurity Operations Division</a:t>
            </a:r>
          </a:p>
        </p:txBody>
      </p:sp>
      <p:pic>
        <p:nvPicPr>
          <p:cNvPr id="8" name="Picture 7" descr="A picture containing text, vector graphics, balloon, aircraft&#10;&#10;Description automatically generated">
            <a:extLst>
              <a:ext uri="{FF2B5EF4-FFF2-40B4-BE49-F238E27FC236}">
                <a16:creationId xmlns:a16="http://schemas.microsoft.com/office/drawing/2014/main" id="{8FE173DF-5E99-3695-68B2-CC21B0855D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866" y="1876743"/>
            <a:ext cx="4370690" cy="436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30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5274B-DC96-BBFC-EDF8-139C2296F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">
            <a:extLst>
              <a:ext uri="{FF2B5EF4-FFF2-40B4-BE49-F238E27FC236}">
                <a16:creationId xmlns:a16="http://schemas.microsoft.com/office/drawing/2014/main" id="{D3BF07AA-0CF8-4DA2-1B99-7F1CA8631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150" y="1488727"/>
            <a:ext cx="10972995" cy="838202"/>
          </a:xfrm>
        </p:spPr>
        <p:txBody>
          <a:bodyPr/>
          <a:lstStyle/>
          <a:p>
            <a:r>
              <a:rPr lang="en-AU" sz="4000" b="0" dirty="0"/>
              <a:t>12-month period to 31 August 2025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FE247FE-D2FE-90A4-0AB3-32CD79F11E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378049"/>
              </p:ext>
            </p:extLst>
          </p:nvPr>
        </p:nvGraphicFramePr>
        <p:xfrm>
          <a:off x="1097518" y="2199334"/>
          <a:ext cx="956694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1533">
                  <a:extLst>
                    <a:ext uri="{9D8B030D-6E8A-4147-A177-3AD203B41FA5}">
                      <a16:colId xmlns:a16="http://schemas.microsoft.com/office/drawing/2014/main" val="2050159421"/>
                    </a:ext>
                  </a:extLst>
                </a:gridCol>
                <a:gridCol w="4965407">
                  <a:extLst>
                    <a:ext uri="{9D8B030D-6E8A-4147-A177-3AD203B41FA5}">
                      <a16:colId xmlns:a16="http://schemas.microsoft.com/office/drawing/2014/main" val="22438529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2000" b="0" dirty="0">
                          <a:solidFill>
                            <a:schemeClr val="tx1"/>
                          </a:solidFill>
                        </a:rPr>
                        <a:t>Arriving travellers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b="0" dirty="0">
                          <a:solidFill>
                            <a:schemeClr val="tx1"/>
                          </a:solidFill>
                        </a:rPr>
                        <a:t>Number of travellers with baggage biosecurity screened (x-ray, detector dog, or manual inspection)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18188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AU" sz="2000" dirty="0"/>
                        <a:t>Cruise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38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4000" dirty="0"/>
                        <a:t>475,325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4000" dirty="0"/>
                        <a:t>21,860</a:t>
                      </a:r>
                      <a:r>
                        <a:rPr lang="en-AU" dirty="0"/>
                        <a:t> </a:t>
                      </a:r>
                    </a:p>
                    <a:p>
                      <a:r>
                        <a:rPr lang="en-AU" sz="2000" dirty="0"/>
                        <a:t>(4.6%)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52002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AU" sz="2000" dirty="0"/>
                        <a:t>Air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979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4000" dirty="0"/>
                        <a:t>22,857,623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4000" dirty="0"/>
                        <a:t>2,983,893 </a:t>
                      </a:r>
                    </a:p>
                    <a:p>
                      <a:r>
                        <a:rPr lang="en-AU" sz="2000" dirty="0"/>
                        <a:t>(13.1%)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674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6892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irport transport security scanner icon. X-ray baggage control sign. Stock  Vector | Adobe Stock">
            <a:extLst>
              <a:ext uri="{FF2B5EF4-FFF2-40B4-BE49-F238E27FC236}">
                <a16:creationId xmlns:a16="http://schemas.microsoft.com/office/drawing/2014/main" id="{85C00D06-231D-324E-07BD-DDFF68E69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076" y="1992968"/>
            <a:ext cx="640258" cy="64025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pic>
        <p:nvPicPr>
          <p:cNvPr id="4" name="Picture 3" descr="Travel Customs Officer Icon | Windows 8 Iconpack | Icons8">
            <a:extLst>
              <a:ext uri="{FF2B5EF4-FFF2-40B4-BE49-F238E27FC236}">
                <a16:creationId xmlns:a16="http://schemas.microsoft.com/office/drawing/2014/main" id="{DBF66046-4A01-2868-75A0-3B3B0DD00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502" y="985042"/>
            <a:ext cx="368192" cy="36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anine, detection dog, german shepherd, police dog, sniffing dog, guard dog,  security icon - Download on Iconfinder">
            <a:extLst>
              <a:ext uri="{FF2B5EF4-FFF2-40B4-BE49-F238E27FC236}">
                <a16:creationId xmlns:a16="http://schemas.microsoft.com/office/drawing/2014/main" id="{EAA40653-B56B-9FB6-2F55-CA85F7EF2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437" y="2826058"/>
            <a:ext cx="442255" cy="366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martgates">
            <a:extLst>
              <a:ext uri="{FF2B5EF4-FFF2-40B4-BE49-F238E27FC236}">
                <a16:creationId xmlns:a16="http://schemas.microsoft.com/office/drawing/2014/main" id="{C8DB2827-7B4D-BD86-5428-19884FC8D3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33" y="2672358"/>
            <a:ext cx="1276804" cy="653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Security Check For Luggage Glyph Icon Safe Baggage Inspection Vector, Web,  Items, Filled PNG and Vector with Transparent Background for Free Download">
            <a:extLst>
              <a:ext uri="{FF2B5EF4-FFF2-40B4-BE49-F238E27FC236}">
                <a16:creationId xmlns:a16="http://schemas.microsoft.com/office/drawing/2014/main" id="{52C86C19-E262-C0BD-D89B-3076EF7C7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75" y="1498301"/>
            <a:ext cx="318966" cy="31520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pic>
        <p:nvPicPr>
          <p:cNvPr id="10" name="Picture 9" descr="Airport, baggage, collection, luggage, reclaim, services, terminal icon -  Download on Iconfinder">
            <a:extLst>
              <a:ext uri="{FF2B5EF4-FFF2-40B4-BE49-F238E27FC236}">
                <a16:creationId xmlns:a16="http://schemas.microsoft.com/office/drawing/2014/main" id="{018CE185-14D6-7965-EB7D-91AA29CE36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1" b="24979"/>
          <a:stretch/>
        </p:blipFill>
        <p:spPr bwMode="auto">
          <a:xfrm>
            <a:off x="4512238" y="2029624"/>
            <a:ext cx="1276804" cy="617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irport queue icon on white background simple Vector Image">
            <a:extLst>
              <a:ext uri="{FF2B5EF4-FFF2-40B4-BE49-F238E27FC236}">
                <a16:creationId xmlns:a16="http://schemas.microsoft.com/office/drawing/2014/main" id="{F0DCB132-8662-7ACB-A1E7-C9E549C310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5" b="32000"/>
          <a:stretch/>
        </p:blipFill>
        <p:spPr bwMode="auto">
          <a:xfrm>
            <a:off x="6055572" y="2017257"/>
            <a:ext cx="1420586" cy="7799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 descr="Traveler Icon - Free Download People Icons | IconScout">
            <a:extLst>
              <a:ext uri="{FF2B5EF4-FFF2-40B4-BE49-F238E27FC236}">
                <a16:creationId xmlns:a16="http://schemas.microsoft.com/office/drawing/2014/main" id="{2D8851B4-7CF6-B5A5-40CF-4252672A7E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549" y="1985361"/>
            <a:ext cx="591166" cy="591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eclaration icon. Simple element from digital disruption collection. Line Declaration  icon for templates, infographics and more Stock Vector Image &amp; Art - Alamy">
            <a:extLst>
              <a:ext uri="{FF2B5EF4-FFF2-40B4-BE49-F238E27FC236}">
                <a16:creationId xmlns:a16="http://schemas.microsoft.com/office/drawing/2014/main" id="{6D03650C-71A5-E74B-61EF-309DEB97470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5"/>
          <a:stretch/>
        </p:blipFill>
        <p:spPr bwMode="auto">
          <a:xfrm>
            <a:off x="6233" y="1884428"/>
            <a:ext cx="862239" cy="6977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3BB968-941D-ADB7-FBC5-483474E83450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819999" y="2268515"/>
            <a:ext cx="1740550" cy="124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F077486-CA48-339C-553C-CE837B37B5D2}"/>
              </a:ext>
            </a:extLst>
          </p:cNvPr>
          <p:cNvCxnSpPr>
            <a:cxnSpLocks/>
          </p:cNvCxnSpPr>
          <p:nvPr/>
        </p:nvCxnSpPr>
        <p:spPr>
          <a:xfrm>
            <a:off x="5939973" y="2239809"/>
            <a:ext cx="5406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4A8C005-8F8E-D08D-7E0E-B6B8DC87FB1E}"/>
              </a:ext>
            </a:extLst>
          </p:cNvPr>
          <p:cNvCxnSpPr>
            <a:cxnSpLocks/>
          </p:cNvCxnSpPr>
          <p:nvPr/>
        </p:nvCxnSpPr>
        <p:spPr>
          <a:xfrm>
            <a:off x="9695400" y="2338233"/>
            <a:ext cx="950622" cy="156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2" name="Straight Arrow Connector 1051">
            <a:extLst>
              <a:ext uri="{FF2B5EF4-FFF2-40B4-BE49-F238E27FC236}">
                <a16:creationId xmlns:a16="http://schemas.microsoft.com/office/drawing/2014/main" id="{1C3F5DFD-5043-D70A-B53E-5912E3165543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7315693" y="2308042"/>
            <a:ext cx="19927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Immigration Officer icon PNG and SVG Vector Free Download">
            <a:extLst>
              <a:ext uri="{FF2B5EF4-FFF2-40B4-BE49-F238E27FC236}">
                <a16:creationId xmlns:a16="http://schemas.microsoft.com/office/drawing/2014/main" id="{B8B35B22-7FFA-0632-79A8-872D52DCB7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923" y="1307248"/>
            <a:ext cx="558041" cy="484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Passport Control Icon. Element of Airport Icon for Mobile Concept and Web  Apps Stock Illustration - Illustration of tourism, identity: 130346451">
            <a:extLst>
              <a:ext uri="{FF2B5EF4-FFF2-40B4-BE49-F238E27FC236}">
                <a16:creationId xmlns:a16="http://schemas.microsoft.com/office/drawing/2014/main" id="{83A531B5-5AB6-A0ED-6DC0-6F036018BE5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8" t="24768" r="16607" b="23200"/>
          <a:stretch/>
        </p:blipFill>
        <p:spPr bwMode="auto">
          <a:xfrm>
            <a:off x="7514964" y="2040845"/>
            <a:ext cx="647506" cy="53439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C6A31F-C573-A519-C667-5F09D5356282}"/>
              </a:ext>
            </a:extLst>
          </p:cNvPr>
          <p:cNvSpPr txBox="1"/>
          <p:nvPr/>
        </p:nvSpPr>
        <p:spPr>
          <a:xfrm>
            <a:off x="219234" y="232607"/>
            <a:ext cx="1249630" cy="1021556"/>
          </a:xfrm>
          <a:prstGeom prst="flowChartAlternateProcess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Air traveller pathway</a:t>
            </a:r>
          </a:p>
        </p:txBody>
      </p:sp>
      <p:pic>
        <p:nvPicPr>
          <p:cNvPr id="2050" name="Picture 2" descr="exit&quot; Icon - Download for free – Iconduck">
            <a:extLst>
              <a:ext uri="{FF2B5EF4-FFF2-40B4-BE49-F238E27FC236}">
                <a16:creationId xmlns:a16="http://schemas.microsoft.com/office/drawing/2014/main" id="{BD73CBE0-7232-6D9A-0772-CC210E05F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9530" y="3444480"/>
            <a:ext cx="387884" cy="369333"/>
          </a:xfrm>
          <a:prstGeom prst="rect">
            <a:avLst/>
          </a:prstGeom>
          <a:solidFill>
            <a:srgbClr val="00B050"/>
          </a:solidFill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D0BC7A2-927D-8E70-D344-3BD20A6F0B29}"/>
              </a:ext>
            </a:extLst>
          </p:cNvPr>
          <p:cNvCxnSpPr>
            <a:cxnSpLocks/>
          </p:cNvCxnSpPr>
          <p:nvPr/>
        </p:nvCxnSpPr>
        <p:spPr>
          <a:xfrm>
            <a:off x="0" y="459248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0E13C13F-1863-091A-6ECC-FA8F587B904C}"/>
              </a:ext>
            </a:extLst>
          </p:cNvPr>
          <p:cNvCxnSpPr>
            <a:cxnSpLocks/>
            <a:stCxn id="2" idx="3"/>
            <a:endCxn id="28" idx="2"/>
          </p:cNvCxnSpPr>
          <p:nvPr/>
        </p:nvCxnSpPr>
        <p:spPr>
          <a:xfrm flipV="1">
            <a:off x="3151715" y="1791295"/>
            <a:ext cx="916229" cy="489649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CC5CAEBF-34E1-437B-0A50-1B92D455D853}"/>
              </a:ext>
            </a:extLst>
          </p:cNvPr>
          <p:cNvCxnSpPr>
            <a:cxnSpLocks/>
            <a:stCxn id="2" idx="3"/>
            <a:endCxn id="7" idx="0"/>
          </p:cNvCxnSpPr>
          <p:nvPr/>
        </p:nvCxnSpPr>
        <p:spPr>
          <a:xfrm>
            <a:off x="3151715" y="2280944"/>
            <a:ext cx="1054420" cy="391414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30B8D067-3625-6557-449C-3150C00CD89C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9857422" y="1655903"/>
            <a:ext cx="995753" cy="58390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67C71B8B-ECEC-75CC-1E3B-59D07E99E20A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0072218" y="2462957"/>
            <a:ext cx="723219" cy="546410"/>
          </a:xfrm>
          <a:prstGeom prst="bentConnector3">
            <a:avLst>
              <a:gd name="adj1" fmla="val 31938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BC71C195-6AE9-2F07-A6CE-886532B6336C}"/>
              </a:ext>
            </a:extLst>
          </p:cNvPr>
          <p:cNvCxnSpPr>
            <a:cxnSpLocks/>
            <a:stCxn id="30" idx="2"/>
            <a:endCxn id="2050" idx="1"/>
          </p:cNvCxnSpPr>
          <p:nvPr/>
        </p:nvCxnSpPr>
        <p:spPr>
          <a:xfrm rot="16200000" flipH="1">
            <a:off x="9272169" y="1141786"/>
            <a:ext cx="1053908" cy="3920813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20FF854C-82F5-8243-A8D7-6433B8F6BBEA}"/>
              </a:ext>
            </a:extLst>
          </p:cNvPr>
          <p:cNvSpPr txBox="1"/>
          <p:nvPr/>
        </p:nvSpPr>
        <p:spPr>
          <a:xfrm>
            <a:off x="11668199" y="3790718"/>
            <a:ext cx="743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EXIT</a:t>
            </a:r>
          </a:p>
        </p:txBody>
      </p:sp>
      <p:cxnSp>
        <p:nvCxnSpPr>
          <p:cNvPr id="1025" name="Connector: Curved 1024">
            <a:extLst>
              <a:ext uri="{FF2B5EF4-FFF2-40B4-BE49-F238E27FC236}">
                <a16:creationId xmlns:a16="http://schemas.microsoft.com/office/drawing/2014/main" id="{31C40D9D-0948-B535-BB60-2C41DA6B73EB}"/>
              </a:ext>
            </a:extLst>
          </p:cNvPr>
          <p:cNvCxnSpPr>
            <a:cxnSpLocks/>
            <a:stCxn id="4" idx="3"/>
            <a:endCxn id="11" idx="0"/>
          </p:cNvCxnSpPr>
          <p:nvPr/>
        </p:nvCxnSpPr>
        <p:spPr>
          <a:xfrm>
            <a:off x="6131694" y="1169138"/>
            <a:ext cx="634171" cy="848119"/>
          </a:xfrm>
          <a:prstGeom prst="curvedConnector2">
            <a:avLst/>
          </a:prstGeom>
          <a:ln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9" name="Connector: Curved 1028">
            <a:extLst>
              <a:ext uri="{FF2B5EF4-FFF2-40B4-BE49-F238E27FC236}">
                <a16:creationId xmlns:a16="http://schemas.microsoft.com/office/drawing/2014/main" id="{5AF54A6A-9E11-DFA8-6FCE-1541CD14297D}"/>
              </a:ext>
            </a:extLst>
          </p:cNvPr>
          <p:cNvCxnSpPr>
            <a:cxnSpLocks/>
            <a:stCxn id="4" idx="1"/>
            <a:endCxn id="10" idx="0"/>
          </p:cNvCxnSpPr>
          <p:nvPr/>
        </p:nvCxnSpPr>
        <p:spPr>
          <a:xfrm rot="10800000" flipV="1">
            <a:off x="5150640" y="1169138"/>
            <a:ext cx="612862" cy="860486"/>
          </a:xfrm>
          <a:prstGeom prst="curvedConnector2">
            <a:avLst/>
          </a:prstGeom>
          <a:ln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8" name="Straight Connector 1047">
            <a:extLst>
              <a:ext uri="{FF2B5EF4-FFF2-40B4-BE49-F238E27FC236}">
                <a16:creationId xmlns:a16="http://schemas.microsoft.com/office/drawing/2014/main" id="{44C30778-9152-5A0C-EDCB-C47DB0EC203D}"/>
              </a:ext>
            </a:extLst>
          </p:cNvPr>
          <p:cNvCxnSpPr>
            <a:cxnSpLocks/>
          </p:cNvCxnSpPr>
          <p:nvPr/>
        </p:nvCxnSpPr>
        <p:spPr>
          <a:xfrm>
            <a:off x="0" y="677689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5" name="TextBox 1054">
            <a:extLst>
              <a:ext uri="{FF2B5EF4-FFF2-40B4-BE49-F238E27FC236}">
                <a16:creationId xmlns:a16="http://schemas.microsoft.com/office/drawing/2014/main" id="{69AF6CD1-EEB3-1D0E-790E-F33936235B45}"/>
              </a:ext>
            </a:extLst>
          </p:cNvPr>
          <p:cNvSpPr txBox="1"/>
          <p:nvPr/>
        </p:nvSpPr>
        <p:spPr>
          <a:xfrm>
            <a:off x="3743753" y="3277280"/>
            <a:ext cx="99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err="1"/>
              <a:t>Smartgate</a:t>
            </a:r>
            <a:endParaRPr lang="en-AU" sz="1200" dirty="0"/>
          </a:p>
        </p:txBody>
      </p:sp>
      <p:sp>
        <p:nvSpPr>
          <p:cNvPr id="1056" name="TextBox 1055">
            <a:extLst>
              <a:ext uri="{FF2B5EF4-FFF2-40B4-BE49-F238E27FC236}">
                <a16:creationId xmlns:a16="http://schemas.microsoft.com/office/drawing/2014/main" id="{37528A9D-9518-1D53-8C89-DD1B954F3340}"/>
              </a:ext>
            </a:extLst>
          </p:cNvPr>
          <p:cNvSpPr txBox="1"/>
          <p:nvPr/>
        </p:nvSpPr>
        <p:spPr>
          <a:xfrm>
            <a:off x="3707900" y="526264"/>
            <a:ext cx="916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Australian Border Force (ABF) </a:t>
            </a:r>
          </a:p>
          <a:p>
            <a:r>
              <a:rPr lang="en-AU" sz="1200" dirty="0"/>
              <a:t>officer</a:t>
            </a:r>
          </a:p>
        </p:txBody>
      </p:sp>
      <p:sp>
        <p:nvSpPr>
          <p:cNvPr id="1057" name="TextBox 1056">
            <a:extLst>
              <a:ext uri="{FF2B5EF4-FFF2-40B4-BE49-F238E27FC236}">
                <a16:creationId xmlns:a16="http://schemas.microsoft.com/office/drawing/2014/main" id="{393ED33E-AB2D-BA1E-DEC6-BF4C990EAEA9}"/>
              </a:ext>
            </a:extLst>
          </p:cNvPr>
          <p:cNvSpPr txBox="1"/>
          <p:nvPr/>
        </p:nvSpPr>
        <p:spPr>
          <a:xfrm>
            <a:off x="5469264" y="763382"/>
            <a:ext cx="99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DAFF rover</a:t>
            </a: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91C1E5D9-328D-D472-6C15-B068F3669BEF}"/>
              </a:ext>
            </a:extLst>
          </p:cNvPr>
          <p:cNvSpPr txBox="1"/>
          <p:nvPr/>
        </p:nvSpPr>
        <p:spPr>
          <a:xfrm>
            <a:off x="7476354" y="1649845"/>
            <a:ext cx="2702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ABF </a:t>
            </a:r>
          </a:p>
          <a:p>
            <a:r>
              <a:rPr lang="en-AU" sz="1200" dirty="0"/>
              <a:t>Marshal</a:t>
            </a:r>
          </a:p>
        </p:txBody>
      </p:sp>
      <p:pic>
        <p:nvPicPr>
          <p:cNvPr id="12" name="Picture 11" descr="Passport Control Icon. Element of Airport Icon for Mobile Concept and Web  Apps Stock Illustration - Illustration of tourism, identity: 130346451">
            <a:extLst>
              <a:ext uri="{FF2B5EF4-FFF2-40B4-BE49-F238E27FC236}">
                <a16:creationId xmlns:a16="http://schemas.microsoft.com/office/drawing/2014/main" id="{EF783427-15B2-3332-FAB6-B285C55F15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8" t="24768" r="16607" b="23200"/>
          <a:stretch/>
        </p:blipFill>
        <p:spPr bwMode="auto">
          <a:xfrm>
            <a:off x="9499063" y="2054199"/>
            <a:ext cx="653224" cy="539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irport queue icon on white background simple Vector Image">
            <a:extLst>
              <a:ext uri="{FF2B5EF4-FFF2-40B4-BE49-F238E27FC236}">
                <a16:creationId xmlns:a16="http://schemas.microsoft.com/office/drawing/2014/main" id="{E98F75A0-6EB6-6D0A-313E-D327F81790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5" b="32000"/>
          <a:stretch/>
        </p:blipFill>
        <p:spPr bwMode="auto">
          <a:xfrm>
            <a:off x="8390117" y="2124598"/>
            <a:ext cx="853707" cy="468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6E39A1E-E675-2A5F-2C59-325AC8ACFE06}"/>
              </a:ext>
            </a:extLst>
          </p:cNvPr>
          <p:cNvSpPr txBox="1"/>
          <p:nvPr/>
        </p:nvSpPr>
        <p:spPr>
          <a:xfrm>
            <a:off x="9461971" y="1662617"/>
            <a:ext cx="1242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DAFF </a:t>
            </a:r>
          </a:p>
          <a:p>
            <a:r>
              <a:rPr lang="en-AU" sz="1200" dirty="0"/>
              <a:t>Marshal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69F73E-BAAF-9CCB-B611-E51AF51366D7}"/>
              </a:ext>
            </a:extLst>
          </p:cNvPr>
          <p:cNvSpPr txBox="1"/>
          <p:nvPr/>
        </p:nvSpPr>
        <p:spPr>
          <a:xfrm>
            <a:off x="8417709" y="1398005"/>
            <a:ext cx="1157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Secondary examination area (SEA) queue</a:t>
            </a:r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ECF2EB07-1807-B9C8-EC3F-45D9B37F83EE}"/>
              </a:ext>
            </a:extLst>
          </p:cNvPr>
          <p:cNvCxnSpPr>
            <a:cxnSpLocks/>
            <a:stCxn id="12" idx="2"/>
            <a:endCxn id="2050" idx="1"/>
          </p:cNvCxnSpPr>
          <p:nvPr/>
        </p:nvCxnSpPr>
        <p:spPr>
          <a:xfrm rot="16200000" flipH="1">
            <a:off x="10274685" y="2144301"/>
            <a:ext cx="1035835" cy="1933855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5" name="Straight Arrow Connector 1064">
            <a:extLst>
              <a:ext uri="{FF2B5EF4-FFF2-40B4-BE49-F238E27FC236}">
                <a16:creationId xmlns:a16="http://schemas.microsoft.com/office/drawing/2014/main" id="{DDFA6757-A338-97EB-E522-8E12A512A438}"/>
              </a:ext>
            </a:extLst>
          </p:cNvPr>
          <p:cNvCxnSpPr>
            <a:cxnSpLocks/>
          </p:cNvCxnSpPr>
          <p:nvPr/>
        </p:nvCxnSpPr>
        <p:spPr>
          <a:xfrm>
            <a:off x="8207929" y="2308042"/>
            <a:ext cx="19927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8" name="Straight Arrow Connector 1067">
            <a:extLst>
              <a:ext uri="{FF2B5EF4-FFF2-40B4-BE49-F238E27FC236}">
                <a16:creationId xmlns:a16="http://schemas.microsoft.com/office/drawing/2014/main" id="{73BEAFD5-127F-0B22-4D98-900DBE4B1D0C}"/>
              </a:ext>
            </a:extLst>
          </p:cNvPr>
          <p:cNvCxnSpPr>
            <a:cxnSpLocks/>
          </p:cNvCxnSpPr>
          <p:nvPr/>
        </p:nvCxnSpPr>
        <p:spPr>
          <a:xfrm>
            <a:off x="9202019" y="2346043"/>
            <a:ext cx="19927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76" name="Group 1075">
            <a:extLst>
              <a:ext uri="{FF2B5EF4-FFF2-40B4-BE49-F238E27FC236}">
                <a16:creationId xmlns:a16="http://schemas.microsoft.com/office/drawing/2014/main" id="{6E1CF7CF-1D17-05E2-D57E-5D5034568D66}"/>
              </a:ext>
            </a:extLst>
          </p:cNvPr>
          <p:cNvGrpSpPr/>
          <p:nvPr/>
        </p:nvGrpSpPr>
        <p:grpSpPr>
          <a:xfrm>
            <a:off x="1760686" y="183281"/>
            <a:ext cx="10388780" cy="1354217"/>
            <a:chOff x="1170738" y="360417"/>
            <a:chExt cx="10388780" cy="135421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2561DF-2F36-8572-766E-A5E9B671DBEA}"/>
                </a:ext>
              </a:extLst>
            </p:cNvPr>
            <p:cNvSpPr txBox="1"/>
            <p:nvPr/>
          </p:nvSpPr>
          <p:spPr>
            <a:xfrm>
              <a:off x="1170738" y="384363"/>
              <a:ext cx="1371600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Pre-arrival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301C30-6758-4326-299C-60D252F9245E}"/>
                </a:ext>
              </a:extLst>
            </p:cNvPr>
            <p:cNvSpPr txBox="1"/>
            <p:nvPr/>
          </p:nvSpPr>
          <p:spPr>
            <a:xfrm>
              <a:off x="2673914" y="375680"/>
              <a:ext cx="1371600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Primary line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9862FFF-E59F-0D4C-5FB1-97B22E132037}"/>
                </a:ext>
              </a:extLst>
            </p:cNvPr>
            <p:cNvSpPr txBox="1"/>
            <p:nvPr/>
          </p:nvSpPr>
          <p:spPr>
            <a:xfrm>
              <a:off x="4265602" y="394176"/>
              <a:ext cx="1821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Baggage reclaim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3476E92-48D3-18FE-3436-F5BCDD77219F}"/>
                </a:ext>
              </a:extLst>
            </p:cNvPr>
            <p:cNvSpPr txBox="1"/>
            <p:nvPr/>
          </p:nvSpPr>
          <p:spPr>
            <a:xfrm>
              <a:off x="6399446" y="394176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Exit queue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E1EFD4-3821-AD83-FD1E-0C079D1006A5}"/>
                </a:ext>
              </a:extLst>
            </p:cNvPr>
            <p:cNvSpPr txBox="1"/>
            <p:nvPr/>
          </p:nvSpPr>
          <p:spPr>
            <a:xfrm>
              <a:off x="8090442" y="374603"/>
              <a:ext cx="1418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Exit Marshal Point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30BD44E-1068-D7BA-A4B0-224F026F9194}"/>
                </a:ext>
              </a:extLst>
            </p:cNvPr>
            <p:cNvSpPr txBox="1"/>
            <p:nvPr/>
          </p:nvSpPr>
          <p:spPr>
            <a:xfrm>
              <a:off x="9743820" y="360417"/>
              <a:ext cx="1815698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Secondary examination area </a:t>
              </a:r>
            </a:p>
            <a:p>
              <a:endParaRPr lang="en-AU" sz="1000" dirty="0"/>
            </a:p>
            <a:p>
              <a:r>
                <a:rPr lang="en-AU" dirty="0"/>
                <a:t>(baggage checkpoints)</a:t>
              </a:r>
            </a:p>
          </p:txBody>
        </p:sp>
        <p:cxnSp>
          <p:nvCxnSpPr>
            <p:cNvPr id="1070" name="Straight Connector 1069">
              <a:extLst>
                <a:ext uri="{FF2B5EF4-FFF2-40B4-BE49-F238E27FC236}">
                  <a16:creationId xmlns:a16="http://schemas.microsoft.com/office/drawing/2014/main" id="{063430C8-2D49-7FE4-2CA0-75717C7DDC23}"/>
                </a:ext>
              </a:extLst>
            </p:cNvPr>
            <p:cNvCxnSpPr>
              <a:cxnSpLocks/>
            </p:cNvCxnSpPr>
            <p:nvPr/>
          </p:nvCxnSpPr>
          <p:spPr>
            <a:xfrm>
              <a:off x="2532305" y="433753"/>
              <a:ext cx="0" cy="41759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1" name="Straight Connector 1070">
              <a:extLst>
                <a:ext uri="{FF2B5EF4-FFF2-40B4-BE49-F238E27FC236}">
                  <a16:creationId xmlns:a16="http://schemas.microsoft.com/office/drawing/2014/main" id="{426E44CB-608C-DF37-5A52-02B531721FAC}"/>
                </a:ext>
              </a:extLst>
            </p:cNvPr>
            <p:cNvCxnSpPr>
              <a:cxnSpLocks/>
            </p:cNvCxnSpPr>
            <p:nvPr/>
          </p:nvCxnSpPr>
          <p:spPr>
            <a:xfrm>
              <a:off x="4210412" y="433753"/>
              <a:ext cx="0" cy="41759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2" name="Straight Connector 1071">
              <a:extLst>
                <a:ext uri="{FF2B5EF4-FFF2-40B4-BE49-F238E27FC236}">
                  <a16:creationId xmlns:a16="http://schemas.microsoft.com/office/drawing/2014/main" id="{CE06832F-D8C4-932C-D33E-3F4860699223}"/>
                </a:ext>
              </a:extLst>
            </p:cNvPr>
            <p:cNvCxnSpPr>
              <a:cxnSpLocks/>
            </p:cNvCxnSpPr>
            <p:nvPr/>
          </p:nvCxnSpPr>
          <p:spPr>
            <a:xfrm>
              <a:off x="6118168" y="433753"/>
              <a:ext cx="0" cy="41759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3" name="Straight Connector 1072">
              <a:extLst>
                <a:ext uri="{FF2B5EF4-FFF2-40B4-BE49-F238E27FC236}">
                  <a16:creationId xmlns:a16="http://schemas.microsoft.com/office/drawing/2014/main" id="{518384F9-1422-58BC-6E5E-F57F83CB2179}"/>
                </a:ext>
              </a:extLst>
            </p:cNvPr>
            <p:cNvCxnSpPr>
              <a:cxnSpLocks/>
            </p:cNvCxnSpPr>
            <p:nvPr/>
          </p:nvCxnSpPr>
          <p:spPr>
            <a:xfrm>
              <a:off x="7855796" y="433753"/>
              <a:ext cx="0" cy="41759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4" name="Straight Connector 1073">
              <a:extLst>
                <a:ext uri="{FF2B5EF4-FFF2-40B4-BE49-F238E27FC236}">
                  <a16:creationId xmlns:a16="http://schemas.microsoft.com/office/drawing/2014/main" id="{B0FE57D9-1CC5-D0FF-F84A-F50547768353}"/>
                </a:ext>
              </a:extLst>
            </p:cNvPr>
            <p:cNvCxnSpPr>
              <a:cxnSpLocks/>
            </p:cNvCxnSpPr>
            <p:nvPr/>
          </p:nvCxnSpPr>
          <p:spPr>
            <a:xfrm>
              <a:off x="9614690" y="433753"/>
              <a:ext cx="0" cy="41759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15D6E7C-AB5C-B90B-66DE-1C90B7625A4D}"/>
              </a:ext>
            </a:extLst>
          </p:cNvPr>
          <p:cNvCxnSpPr>
            <a:cxnSpLocks/>
          </p:cNvCxnSpPr>
          <p:nvPr/>
        </p:nvCxnSpPr>
        <p:spPr>
          <a:xfrm>
            <a:off x="4019730" y="2268515"/>
            <a:ext cx="42794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8" descr="System Icon Vector Art, Icons, and Graphics for Free Download">
            <a:extLst>
              <a:ext uri="{FF2B5EF4-FFF2-40B4-BE49-F238E27FC236}">
                <a16:creationId xmlns:a16="http://schemas.microsoft.com/office/drawing/2014/main" id="{A07EAE76-BA9C-CF20-6D5C-4CD090171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1348" y="2003955"/>
            <a:ext cx="240654" cy="24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788A197-6FEC-2009-8035-AE921CAACD72}"/>
              </a:ext>
            </a:extLst>
          </p:cNvPr>
          <p:cNvSpPr txBox="1"/>
          <p:nvPr/>
        </p:nvSpPr>
        <p:spPr>
          <a:xfrm>
            <a:off x="11340741" y="2289976"/>
            <a:ext cx="545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/>
              <a:t>Data entry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1D2C3BD7-720A-83AB-3971-827EC4872B32}"/>
              </a:ext>
            </a:extLst>
          </p:cNvPr>
          <p:cNvSpPr/>
          <p:nvPr/>
        </p:nvSpPr>
        <p:spPr>
          <a:xfrm>
            <a:off x="11225944" y="1578408"/>
            <a:ext cx="442255" cy="144741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5A6A47-F188-646D-528C-27AB511C2282}"/>
              </a:ext>
            </a:extLst>
          </p:cNvPr>
          <p:cNvSpPr txBox="1"/>
          <p:nvPr/>
        </p:nvSpPr>
        <p:spPr>
          <a:xfrm>
            <a:off x="183020" y="1338751"/>
            <a:ext cx="1285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/>
              <a:t>Incoming passenger card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D82EE16-59C0-AE6B-EA43-B0DBDBE1963F}"/>
              </a:ext>
            </a:extLst>
          </p:cNvPr>
          <p:cNvSpPr txBox="1"/>
          <p:nvPr/>
        </p:nvSpPr>
        <p:spPr>
          <a:xfrm>
            <a:off x="170802" y="1766897"/>
            <a:ext cx="2449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Current trial for digital declaration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4224F72-6242-295B-81DA-33C2709C702A}"/>
              </a:ext>
            </a:extLst>
          </p:cNvPr>
          <p:cNvSpPr txBox="1"/>
          <p:nvPr/>
        </p:nvSpPr>
        <p:spPr>
          <a:xfrm>
            <a:off x="4820467" y="1376967"/>
            <a:ext cx="26812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100" dirty="0"/>
              <a:t>DAFF rovers can question travellers and view information to form a decision to release travellers or refer them for screening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68600D6-0893-7548-4600-7682726D2FDB}"/>
              </a:ext>
            </a:extLst>
          </p:cNvPr>
          <p:cNvSpPr txBox="1"/>
          <p:nvPr/>
        </p:nvSpPr>
        <p:spPr>
          <a:xfrm>
            <a:off x="8395308" y="3696998"/>
            <a:ext cx="26803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dirty="0"/>
              <a:t>DAFF marshal can review declarations and information to decide most appropriate screening (X-ray, K-9, inspection) or send traveller to exit.</a:t>
            </a:r>
          </a:p>
        </p:txBody>
      </p:sp>
      <p:pic>
        <p:nvPicPr>
          <p:cNvPr id="16" name="Picture 15" descr="A dog standing on a cart with luggage&#10;&#10;AI-generated content may be incorrect.">
            <a:extLst>
              <a:ext uri="{FF2B5EF4-FFF2-40B4-BE49-F238E27FC236}">
                <a16:creationId xmlns:a16="http://schemas.microsoft.com/office/drawing/2014/main" id="{E9FBDC2D-5ECF-98D1-DFFC-11752DBBDB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600" y="4622615"/>
            <a:ext cx="2635748" cy="2296527"/>
          </a:xfrm>
          <a:prstGeom prst="rect">
            <a:avLst/>
          </a:prstGeom>
        </p:spPr>
      </p:pic>
      <p:pic>
        <p:nvPicPr>
          <p:cNvPr id="41" name="Graphic 40" descr="Badge Tick with solid fill">
            <a:extLst>
              <a:ext uri="{FF2B5EF4-FFF2-40B4-BE49-F238E27FC236}">
                <a16:creationId xmlns:a16="http://schemas.microsoft.com/office/drawing/2014/main" id="{228E744B-BD19-C11D-C788-A48E461BB5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964369" y="3688659"/>
            <a:ext cx="486385" cy="486385"/>
          </a:xfrm>
          <a:prstGeom prst="rect">
            <a:avLst/>
          </a:prstGeom>
        </p:spPr>
      </p:pic>
      <p:pic>
        <p:nvPicPr>
          <p:cNvPr id="46" name="Graphic 45" descr="Badge Tick with solid fill">
            <a:extLst>
              <a:ext uri="{FF2B5EF4-FFF2-40B4-BE49-F238E27FC236}">
                <a16:creationId xmlns:a16="http://schemas.microsoft.com/office/drawing/2014/main" id="{75D8BD7F-7B74-2550-188E-C210971AED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11517" y="3710559"/>
            <a:ext cx="437040" cy="437040"/>
          </a:xfrm>
          <a:prstGeom prst="rect">
            <a:avLst/>
          </a:prstGeom>
        </p:spPr>
      </p:pic>
      <p:pic>
        <p:nvPicPr>
          <p:cNvPr id="1032" name="Picture 1031" descr="Canine, detection dog, german shepherd, police dog, sniffing dog, guard dog,  security icon - Download on Iconfinder">
            <a:extLst>
              <a:ext uri="{FF2B5EF4-FFF2-40B4-BE49-F238E27FC236}">
                <a16:creationId xmlns:a16="http://schemas.microsoft.com/office/drawing/2014/main" id="{5A518F9B-3E36-159D-D882-9D63A6E0EF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877" y="3454051"/>
            <a:ext cx="442255" cy="3666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2" name="Connector: Curved 1041">
            <a:extLst>
              <a:ext uri="{FF2B5EF4-FFF2-40B4-BE49-F238E27FC236}">
                <a16:creationId xmlns:a16="http://schemas.microsoft.com/office/drawing/2014/main" id="{714C8A68-80BD-18CC-B157-D762B217BD9C}"/>
              </a:ext>
            </a:extLst>
          </p:cNvPr>
          <p:cNvCxnSpPr>
            <a:cxnSpLocks/>
            <a:stCxn id="10" idx="2"/>
            <a:endCxn id="1032" idx="1"/>
          </p:cNvCxnSpPr>
          <p:nvPr/>
        </p:nvCxnSpPr>
        <p:spPr>
          <a:xfrm rot="16200000" flipH="1">
            <a:off x="4957999" y="2839482"/>
            <a:ext cx="990518" cy="605237"/>
          </a:xfrm>
          <a:prstGeom prst="curvedConnector2">
            <a:avLst/>
          </a:prstGeom>
          <a:ln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9" name="Connector: Curved 1048">
            <a:extLst>
              <a:ext uri="{FF2B5EF4-FFF2-40B4-BE49-F238E27FC236}">
                <a16:creationId xmlns:a16="http://schemas.microsoft.com/office/drawing/2014/main" id="{0B35C896-5DF0-773F-2289-EF48D15B621E}"/>
              </a:ext>
            </a:extLst>
          </p:cNvPr>
          <p:cNvCxnSpPr>
            <a:cxnSpLocks/>
          </p:cNvCxnSpPr>
          <p:nvPr/>
        </p:nvCxnSpPr>
        <p:spPr>
          <a:xfrm rot="5400000">
            <a:off x="6104454" y="2912150"/>
            <a:ext cx="840155" cy="567733"/>
          </a:xfrm>
          <a:prstGeom prst="curvedConnector2">
            <a:avLst/>
          </a:prstGeom>
          <a:ln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2" name="TextBox 1061">
            <a:extLst>
              <a:ext uri="{FF2B5EF4-FFF2-40B4-BE49-F238E27FC236}">
                <a16:creationId xmlns:a16="http://schemas.microsoft.com/office/drawing/2014/main" id="{9E951B59-A336-0609-5D81-9047703566D1}"/>
              </a:ext>
            </a:extLst>
          </p:cNvPr>
          <p:cNvSpPr txBox="1"/>
          <p:nvPr/>
        </p:nvSpPr>
        <p:spPr>
          <a:xfrm>
            <a:off x="4735267" y="3805622"/>
            <a:ext cx="28915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dirty="0"/>
              <a:t>Biosecurity detector dogs screen travellers - positive hits are referred for inspection</a:t>
            </a:r>
          </a:p>
        </p:txBody>
      </p:sp>
      <p:sp>
        <p:nvSpPr>
          <p:cNvPr id="1063" name="TextBox 1062">
            <a:extLst>
              <a:ext uri="{FF2B5EF4-FFF2-40B4-BE49-F238E27FC236}">
                <a16:creationId xmlns:a16="http://schemas.microsoft.com/office/drawing/2014/main" id="{8CB55002-C406-D480-7C60-B43E97E5B3C3}"/>
              </a:ext>
            </a:extLst>
          </p:cNvPr>
          <p:cNvSpPr txBox="1"/>
          <p:nvPr/>
        </p:nvSpPr>
        <p:spPr>
          <a:xfrm>
            <a:off x="5564020" y="3242383"/>
            <a:ext cx="99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DAFF K-9</a:t>
            </a:r>
          </a:p>
        </p:txBody>
      </p:sp>
      <p:pic>
        <p:nvPicPr>
          <p:cNvPr id="1078" name="Graphic 1077" descr="Badge Tick with solid fill">
            <a:extLst>
              <a:ext uri="{FF2B5EF4-FFF2-40B4-BE49-F238E27FC236}">
                <a16:creationId xmlns:a16="http://schemas.microsoft.com/office/drawing/2014/main" id="{B444C60B-4F38-9BDA-2A67-C05D7711F1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494387" y="1351115"/>
            <a:ext cx="446234" cy="446234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A7B2187-D59E-032B-F221-28C82EA19A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09235"/>
              </p:ext>
            </p:extLst>
          </p:nvPr>
        </p:nvGraphicFramePr>
        <p:xfrm>
          <a:off x="10347" y="4592479"/>
          <a:ext cx="9678385" cy="2326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78385">
                  <a:extLst>
                    <a:ext uri="{9D8B030D-6E8A-4147-A177-3AD203B41FA5}">
                      <a16:colId xmlns:a16="http://schemas.microsoft.com/office/drawing/2014/main" val="1727372408"/>
                    </a:ext>
                  </a:extLst>
                </a:gridCol>
              </a:tblGrid>
              <a:tr h="232666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AU" sz="2000" b="0" dirty="0">
                          <a:solidFill>
                            <a:schemeClr val="tx1"/>
                          </a:solidFill>
                          <a:effectLst/>
                        </a:rPr>
                        <a:t>Baggage checkpoints for biosecurity screened travellers in the </a:t>
                      </a:r>
                      <a:r>
                        <a:rPr lang="en-AU" sz="2000" b="1" dirty="0">
                          <a:solidFill>
                            <a:schemeClr val="tx1"/>
                          </a:solidFill>
                          <a:effectLst/>
                        </a:rPr>
                        <a:t>secondary examination area:</a:t>
                      </a:r>
                    </a:p>
                    <a:p>
                      <a:pPr marL="342900" lvl="0" indent="-3429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2000" b="0" dirty="0">
                          <a:solidFill>
                            <a:schemeClr val="tx1"/>
                          </a:solidFill>
                          <a:effectLst/>
                        </a:rPr>
                        <a:t>Air travellers – Biosecurity detector dogs, X-ray, manual inspection</a:t>
                      </a:r>
                    </a:p>
                    <a:p>
                      <a:pPr marL="342900" lvl="0" indent="-3429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2000" b="0" dirty="0">
                          <a:solidFill>
                            <a:schemeClr val="tx1"/>
                          </a:solidFill>
                          <a:effectLst/>
                        </a:rPr>
                        <a:t>Cruise travellers – Manual inspection, detector dogs and/or X-ray (in cruise terminals where detector dogs and/or X-ray are deployed)</a:t>
                      </a:r>
                    </a:p>
                    <a:p>
                      <a:pPr>
                        <a:buNone/>
                      </a:pPr>
                      <a:r>
                        <a:rPr lang="en-AU" sz="1400" b="0" dirty="0">
                          <a:effectLst/>
                        </a:rPr>
                        <a:t> </a:t>
                      </a:r>
                    </a:p>
                    <a:p>
                      <a:pPr>
                        <a:buNone/>
                      </a:pPr>
                      <a:r>
                        <a:rPr lang="en-AU" sz="1400" b="0" dirty="0">
                          <a:effectLst/>
                        </a:rPr>
                        <a:t> </a:t>
                      </a:r>
                      <a:endParaRPr lang="en-AU" sz="1400" b="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4819016"/>
                  </a:ext>
                </a:extLst>
              </a:tr>
            </a:tbl>
          </a:graphicData>
        </a:graphic>
      </p:graphicFrame>
      <p:pic>
        <p:nvPicPr>
          <p:cNvPr id="29" name="Picture 2" descr="exit&quot; Icon - Download for free – Iconduck">
            <a:extLst>
              <a:ext uri="{FF2B5EF4-FFF2-40B4-BE49-F238E27FC236}">
                <a16:creationId xmlns:a16="http://schemas.microsoft.com/office/drawing/2014/main" id="{F6700DDE-B065-92EB-BDC8-B218855D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707" y="2139439"/>
            <a:ext cx="364761" cy="34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913371B-B032-5F08-F8D0-0DB34FE075EB}"/>
              </a:ext>
            </a:extLst>
          </p:cNvPr>
          <p:cNvSpPr txBox="1"/>
          <p:nvPr/>
        </p:nvSpPr>
        <p:spPr>
          <a:xfrm>
            <a:off x="11696107" y="2439531"/>
            <a:ext cx="743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326672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28D9AE60-2E1E-0542-AF90-2FC1084426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069339"/>
              </p:ext>
            </p:extLst>
          </p:nvPr>
        </p:nvGraphicFramePr>
        <p:xfrm>
          <a:off x="414671" y="1368962"/>
          <a:ext cx="11461896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510">
                  <a:extLst>
                    <a:ext uri="{9D8B030D-6E8A-4147-A177-3AD203B41FA5}">
                      <a16:colId xmlns:a16="http://schemas.microsoft.com/office/drawing/2014/main" val="3754179719"/>
                    </a:ext>
                  </a:extLst>
                </a:gridCol>
                <a:gridCol w="4855338">
                  <a:extLst>
                    <a:ext uri="{9D8B030D-6E8A-4147-A177-3AD203B41FA5}">
                      <a16:colId xmlns:a16="http://schemas.microsoft.com/office/drawing/2014/main" val="2416175968"/>
                    </a:ext>
                  </a:extLst>
                </a:gridCol>
                <a:gridCol w="4480048">
                  <a:extLst>
                    <a:ext uri="{9D8B030D-6E8A-4147-A177-3AD203B41FA5}">
                      <a16:colId xmlns:a16="http://schemas.microsoft.com/office/drawing/2014/main" val="32124593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2000" b="0" dirty="0">
                          <a:solidFill>
                            <a:schemeClr val="tx1"/>
                          </a:solidFill>
                        </a:rPr>
                        <a:t>Tool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b="0" dirty="0">
                          <a:solidFill>
                            <a:schemeClr val="tx1"/>
                          </a:solidFill>
                        </a:rPr>
                        <a:t>Strengths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b="0" dirty="0">
                          <a:solidFill>
                            <a:schemeClr val="tx1"/>
                          </a:solidFill>
                        </a:rPr>
                        <a:t>Limitations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809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000" dirty="0"/>
                        <a:t>X-rays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Detect all organic material carried in baggage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Density of goods can impact visibility on x-ray image (i.e., dried plant material and seeds may not be visible on x-ray image)</a:t>
                      </a:r>
                    </a:p>
                    <a:p>
                      <a:endParaRPr lang="en-AU" sz="2000" dirty="0"/>
                    </a:p>
                    <a:p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1441659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AU" sz="2000" dirty="0"/>
                        <a:t>Detector dogs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Operate flexibly in a range of areas (i.e., baggage reclaim area, conveyor belts, queues of travellers)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Presentation of goods can impact on available odour (i.e., vacuum packaging)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97362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Screen large number of travellers quickly for undeclared high-risk goods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Not trained to respond to biosecurity risk material outside of target odours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59913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/>
                        <a:t>Detect goods that are difficult to find using other methods (i.e., seeds and on-body concealments)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Intermittent traveller flow for long periods results in reduced efficiency in detecting target odours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849365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C8AF6A1E-3083-4E5B-7944-627B968E4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87" y="3731162"/>
            <a:ext cx="1797899" cy="16155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21E462-007C-1758-D3ED-963F27B39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53" y="2124234"/>
            <a:ext cx="1527030" cy="95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96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2C719-CB3E-DC44-481B-3E9AC3983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next to a luggage conveyor belt&#10;&#10;AI-generated content may be incorrect.">
            <a:extLst>
              <a:ext uri="{FF2B5EF4-FFF2-40B4-BE49-F238E27FC236}">
                <a16:creationId xmlns:a16="http://schemas.microsoft.com/office/drawing/2014/main" id="{1A172074-AF5B-64FE-6D73-F75548BCE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12019" r="7036" b="22064"/>
          <a:stretch>
            <a:fillRect/>
          </a:stretch>
        </p:blipFill>
        <p:spPr>
          <a:xfrm>
            <a:off x="3622217" y="3680877"/>
            <a:ext cx="3524036" cy="224213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B8CC1E4-B421-3D6A-AC72-83C399518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667" y="3680877"/>
            <a:ext cx="1793214" cy="224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lastic bag with a toucan fin&#10;&#10;AI-generated content may be incorrect.">
            <a:extLst>
              <a:ext uri="{FF2B5EF4-FFF2-40B4-BE49-F238E27FC236}">
                <a16:creationId xmlns:a16="http://schemas.microsoft.com/office/drawing/2014/main" id="{3E07D1BF-36D7-9D4D-A971-33653B502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8"/>
          <a:stretch>
            <a:fillRect/>
          </a:stretch>
        </p:blipFill>
        <p:spPr>
          <a:xfrm rot="5400000">
            <a:off x="9527521" y="640441"/>
            <a:ext cx="2206136" cy="194595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2A4148B-5A0A-9660-EA81-D14319A55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4021" b="20100"/>
          <a:stretch>
            <a:fillRect/>
          </a:stretch>
        </p:blipFill>
        <p:spPr bwMode="auto">
          <a:xfrm>
            <a:off x="9657610" y="3680877"/>
            <a:ext cx="1793214" cy="220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F3EA60-1525-6D92-1DD3-FC2203C1D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2" b="2474"/>
          <a:stretch>
            <a:fillRect/>
          </a:stretch>
        </p:blipFill>
        <p:spPr bwMode="auto">
          <a:xfrm>
            <a:off x="551827" y="1656422"/>
            <a:ext cx="2748661" cy="426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air of alligator heads in a metal sink&#10;&#10;AI-generated content may be incorrect.">
            <a:extLst>
              <a:ext uri="{FF2B5EF4-FFF2-40B4-BE49-F238E27FC236}">
                <a16:creationId xmlns:a16="http://schemas.microsoft.com/office/drawing/2014/main" id="{6125A930-AE89-5CDA-B737-017964D095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6" r="14973"/>
          <a:stretch>
            <a:fillRect/>
          </a:stretch>
        </p:blipFill>
        <p:spPr>
          <a:xfrm rot="5400000">
            <a:off x="7027914" y="410802"/>
            <a:ext cx="2206135" cy="240979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B8E97D4-310C-8577-63B2-2B72D2FB0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0" b="28310"/>
          <a:stretch>
            <a:fillRect/>
          </a:stretch>
        </p:blipFill>
        <p:spPr bwMode="auto">
          <a:xfrm>
            <a:off x="3649854" y="510349"/>
            <a:ext cx="3009396" cy="220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05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C1BE88-6C7A-8D7B-9E1A-34BF1095DB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56020" y="2645231"/>
            <a:ext cx="4928201" cy="646450"/>
          </a:xfrm>
        </p:spPr>
        <p:txBody>
          <a:bodyPr/>
          <a:lstStyle/>
          <a:p>
            <a:r>
              <a:rPr lang="en-AU" sz="4800" dirty="0"/>
              <a:t>Questions?</a:t>
            </a:r>
          </a:p>
        </p:txBody>
      </p:sp>
      <p:pic>
        <p:nvPicPr>
          <p:cNvPr id="12" name="Picture 11" descr="A picture containing text, vector graphics, balloon, aircraft">
            <a:extLst>
              <a:ext uri="{FF2B5EF4-FFF2-40B4-BE49-F238E27FC236}">
                <a16:creationId xmlns:a16="http://schemas.microsoft.com/office/drawing/2014/main" id="{02FBE0FF-56B2-F1E3-098C-6A1B473C65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-1274" r="24419" b="24642"/>
          <a:stretch/>
        </p:blipFill>
        <p:spPr>
          <a:xfrm>
            <a:off x="8659904" y="3291681"/>
            <a:ext cx="3532096" cy="35663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C89DC5-0219-D40A-4938-EDDFD9FA96B5}"/>
              </a:ext>
            </a:extLst>
          </p:cNvPr>
          <p:cNvSpPr txBox="1"/>
          <p:nvPr/>
        </p:nvSpPr>
        <p:spPr>
          <a:xfrm>
            <a:off x="2817627" y="3833032"/>
            <a:ext cx="6245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You can email us at Travellers@aff.gov.au</a:t>
            </a:r>
          </a:p>
        </p:txBody>
      </p:sp>
    </p:spTree>
    <p:extLst>
      <p:ext uri="{BB962C8B-B14F-4D97-AF65-F5344CB8AC3E}">
        <p14:creationId xmlns:p14="http://schemas.microsoft.com/office/powerpoint/2010/main" val="3673748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F1F1F"/>
      </a:dk1>
      <a:lt1>
        <a:sysClr val="window" lastClr="FFFFFF"/>
      </a:lt1>
      <a:dk2>
        <a:srgbClr val="7C878E"/>
      </a:dk2>
      <a:lt2>
        <a:srgbClr val="A7BDB1"/>
      </a:lt2>
      <a:accent1>
        <a:srgbClr val="F2A900"/>
      </a:accent1>
      <a:accent2>
        <a:srgbClr val="D5CB9F"/>
      </a:accent2>
      <a:accent3>
        <a:srgbClr val="59621D"/>
      </a:accent3>
      <a:accent4>
        <a:srgbClr val="22372B"/>
      </a:accent4>
      <a:accent5>
        <a:srgbClr val="572932"/>
      </a:accent5>
      <a:accent6>
        <a:srgbClr val="FF8674"/>
      </a:accent6>
      <a:hlink>
        <a:srgbClr val="007680"/>
      </a:hlink>
      <a:folHlink>
        <a:srgbClr val="A3938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_presentation_16_9_template" id="{3825CB1A-2024-4DAD-A15A-7A6699069E12}" vid="{62B2C132-5477-4D81-AF5E-AEDA4D51B9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982D4D3ABBAF49949BEA620E23A834" ma:contentTypeVersion="6" ma:contentTypeDescription="Create a new document." ma:contentTypeScope="" ma:versionID="2f9491a9300e20773862bbf2a13517b2">
  <xsd:schema xmlns:xsd="http://www.w3.org/2001/XMLSchema" xmlns:xs="http://www.w3.org/2001/XMLSchema" xmlns:p="http://schemas.microsoft.com/office/2006/metadata/properties" xmlns:ns2="c527c9b7-9ec8-4c5f-a515-89657b782942" targetNamespace="http://schemas.microsoft.com/office/2006/metadata/properties" ma:root="true" ma:fieldsID="b5a1c347192ad58c4fe9a65530de6653" ns2:_="">
    <xsd:import namespace="c527c9b7-9ec8-4c5f-a515-89657b782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27c9b7-9ec8-4c5f-a515-89657b7829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036A97-DABD-4F7A-AC76-E12300C458BE}">
  <ds:schemaRefs>
    <ds:schemaRef ds:uri="http://purl.org/dc/elements/1.1/"/>
    <ds:schemaRef ds:uri="http://purl.org/dc/dcmitype/"/>
    <ds:schemaRef ds:uri="c527c9b7-9ec8-4c5f-a515-89657b782942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6BF46CB-4796-48D7-BBA9-AD47C2529E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BC3563-6B77-45BB-922A-D8C55733BA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27c9b7-9ec8-4c5f-a515-89657b782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933d8be6-3c40-4052-87a2-9c2adcba8759}" enabled="1" method="Privileged" siteId="{2be67eb7-400c-4b3f-a5a1-1258c0da0696}" contentBits="3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Corporate_presentation_16_9_template</Template>
  <TotalTime>3962</TotalTime>
  <Words>674</Words>
  <Application>Microsoft Office PowerPoint</Application>
  <PresentationFormat>Widescreen</PresentationFormat>
  <Paragraphs>93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Arial</vt:lpstr>
      <vt:lpstr>Calibri</vt:lpstr>
      <vt:lpstr>Calibri </vt:lpstr>
      <vt:lpstr>Symbol</vt:lpstr>
      <vt:lpstr>Office Theme</vt:lpstr>
      <vt:lpstr>Conducting Passenger Baggage Inspections for International arrivals </vt:lpstr>
      <vt:lpstr>12-month period to 31 August 2025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Pickering, James</dc:creator>
  <cp:lastModifiedBy>Palmer, Andrew</cp:lastModifiedBy>
  <cp:revision>44</cp:revision>
  <cp:lastPrinted>2025-11-07T00:07:50Z</cp:lastPrinted>
  <dcterms:created xsi:type="dcterms:W3CDTF">2025-08-25T00:15:45Z</dcterms:created>
  <dcterms:modified xsi:type="dcterms:W3CDTF">2025-11-07T01:09:17Z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33d8be6-3c40-4052-87a2-9c2adcba8759_Enabled">
    <vt:lpwstr>true</vt:lpwstr>
  </property>
  <property fmtid="{D5CDD505-2E9C-101B-9397-08002B2CF9AE}" pid="3" name="MSIP_Label_933d8be6-3c40-4052-87a2-9c2adcba8759_SetDate">
    <vt:lpwstr>2025-07-08T01:15:07Z</vt:lpwstr>
  </property>
  <property fmtid="{D5CDD505-2E9C-101B-9397-08002B2CF9AE}" pid="4" name="MSIP_Label_933d8be6-3c40-4052-87a2-9c2adcba8759_Method">
    <vt:lpwstr>Privileged</vt:lpwstr>
  </property>
  <property fmtid="{D5CDD505-2E9C-101B-9397-08002B2CF9AE}" pid="5" name="MSIP_Label_933d8be6-3c40-4052-87a2-9c2adcba8759_Name">
    <vt:lpwstr>OFFICIAL</vt:lpwstr>
  </property>
  <property fmtid="{D5CDD505-2E9C-101B-9397-08002B2CF9AE}" pid="6" name="MSIP_Label_933d8be6-3c40-4052-87a2-9c2adcba8759_SiteId">
    <vt:lpwstr>2be67eb7-400c-4b3f-a5a1-1258c0da0696</vt:lpwstr>
  </property>
  <property fmtid="{D5CDD505-2E9C-101B-9397-08002B2CF9AE}" pid="7" name="MSIP_Label_933d8be6-3c40-4052-87a2-9c2adcba8759_ActionId">
    <vt:lpwstr>404c3837-2ffa-4743-994a-b2941e03d178</vt:lpwstr>
  </property>
  <property fmtid="{D5CDD505-2E9C-101B-9397-08002B2CF9AE}" pid="8" name="MSIP_Label_933d8be6-3c40-4052-87a2-9c2adcba8759_ContentBits">
    <vt:lpwstr>3</vt:lpwstr>
  </property>
  <property fmtid="{D5CDD505-2E9C-101B-9397-08002B2CF9AE}" pid="9" name="MSIP_Label_933d8be6-3c40-4052-87a2-9c2adcba8759_Tag">
    <vt:lpwstr>10, 0, 1, 1</vt:lpwstr>
  </property>
  <property fmtid="{D5CDD505-2E9C-101B-9397-08002B2CF9AE}" pid="10" name="ClassificationContentMarkingFooterLocations">
    <vt:lpwstr>Office Theme:5</vt:lpwstr>
  </property>
  <property fmtid="{D5CDD505-2E9C-101B-9397-08002B2CF9AE}" pid="11" name="ClassificationContentMarkingFooterText">
    <vt:lpwstr>OFFICIAL</vt:lpwstr>
  </property>
  <property fmtid="{D5CDD505-2E9C-101B-9397-08002B2CF9AE}" pid="12" name="ClassificationContentMarkingHeaderLocations">
    <vt:lpwstr>Office Theme:4</vt:lpwstr>
  </property>
  <property fmtid="{D5CDD505-2E9C-101B-9397-08002B2CF9AE}" pid="13" name="ClassificationContentMarkingHeaderText">
    <vt:lpwstr>OFFICIAL</vt:lpwstr>
  </property>
  <property fmtid="{D5CDD505-2E9C-101B-9397-08002B2CF9AE}" pid="14" name="ContentTypeId">
    <vt:lpwstr>0x0101002C982D4D3ABBAF49949BEA620E23A834</vt:lpwstr>
  </property>
</Properties>
</file>