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404" r:id="rId2"/>
    <p:sldId id="1408" r:id="rId3"/>
    <p:sldId id="1409" r:id="rId4"/>
    <p:sldId id="1410" r:id="rId5"/>
    <p:sldId id="1407" r:id="rId6"/>
    <p:sldId id="1411" r:id="rId7"/>
    <p:sldId id="1412" r:id="rId8"/>
    <p:sldId id="1413" r:id="rId9"/>
    <p:sldId id="1414" r:id="rId10"/>
    <p:sldId id="1415" r:id="rId11"/>
    <p:sldId id="1416" r:id="rId12"/>
    <p:sldId id="1417" r:id="rId13"/>
    <p:sldId id="1418" r:id="rId14"/>
    <p:sldId id="1419" r:id="rId15"/>
    <p:sldId id="1420" r:id="rId16"/>
    <p:sldId id="1421" r:id="rId17"/>
    <p:sldId id="1399" r:id="rId18"/>
    <p:sldId id="1398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FA3CA53-C222-46BE-8306-FFA15301AEFB}">
          <p14:sldIdLst>
            <p14:sldId id="1404"/>
            <p14:sldId id="1408"/>
            <p14:sldId id="1409"/>
            <p14:sldId id="1410"/>
            <p14:sldId id="1407"/>
            <p14:sldId id="1411"/>
            <p14:sldId id="1412"/>
            <p14:sldId id="1413"/>
            <p14:sldId id="1414"/>
            <p14:sldId id="1415"/>
            <p14:sldId id="1416"/>
            <p14:sldId id="1417"/>
            <p14:sldId id="1418"/>
            <p14:sldId id="1419"/>
            <p14:sldId id="1420"/>
            <p14:sldId id="1421"/>
          </p14:sldIdLst>
        </p14:section>
        <p14:section name="Untitled Section" id="{18B19759-9145-4E8C-9839-AFF463745C62}">
          <p14:sldIdLst>
            <p14:sldId id="1399"/>
            <p14:sldId id="13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586" autoAdjust="0"/>
  </p:normalViewPr>
  <p:slideViewPr>
    <p:cSldViewPr snapToGrid="0">
      <p:cViewPr varScale="1">
        <p:scale>
          <a:sx n="78" d="100"/>
          <a:sy n="78" d="100"/>
        </p:scale>
        <p:origin x="1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2000" noProof="0" dirty="0">
                <a:latin typeface="Agency FB" panose="020B0503020202020204" pitchFamily="34" charset="0"/>
              </a:rPr>
              <a:t>Fig</a:t>
            </a:r>
            <a:r>
              <a:rPr lang="en-US" sz="2000" baseline="0" noProof="0" dirty="0">
                <a:latin typeface="Agency FB" panose="020B0503020202020204" pitchFamily="34" charset="0"/>
              </a:rPr>
              <a:t> 1: Evolution of interceptions since 2023</a:t>
            </a:r>
            <a:endParaRPr lang="en-US" sz="2000" noProof="0" dirty="0">
              <a:latin typeface="Agency FB" panose="020B0503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2023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Interception of fruits and vegetables</c:v>
                </c:pt>
                <c:pt idx="1">
                  <c:v>Interception on fruits</c:v>
                </c:pt>
                <c:pt idx="2">
                  <c:v>Interception on mango</c:v>
                </c:pt>
                <c:pt idx="3">
                  <c:v>Interception on avocado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</c:v>
                </c:pt>
                <c:pt idx="1">
                  <c:v>11</c:v>
                </c:pt>
                <c:pt idx="2">
                  <c:v>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83-438B-8DB5-F87439DFAF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Interception of fruits and vegetables</c:v>
                </c:pt>
                <c:pt idx="1">
                  <c:v>Interception on fruits</c:v>
                </c:pt>
                <c:pt idx="2">
                  <c:v>Interception on mango</c:v>
                </c:pt>
                <c:pt idx="3">
                  <c:v>Interception on avocado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</c:v>
                </c:pt>
                <c:pt idx="1">
                  <c:v>39</c:v>
                </c:pt>
                <c:pt idx="2">
                  <c:v>18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83-438B-8DB5-F87439DFAF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Interception of fruits and vegetables</c:v>
                </c:pt>
                <c:pt idx="1">
                  <c:v>Interception on fruits</c:v>
                </c:pt>
                <c:pt idx="2">
                  <c:v>Interception on mango</c:v>
                </c:pt>
                <c:pt idx="3">
                  <c:v>Interception on avocado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23</c:v>
                </c:pt>
                <c:pt idx="1">
                  <c:v>19</c:v>
                </c:pt>
                <c:pt idx="2">
                  <c:v>12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83-438B-8DB5-F87439DFAF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926174752"/>
        <c:axId val="1926175712"/>
      </c:barChart>
      <c:catAx>
        <c:axId val="1926174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6175712"/>
        <c:crosses val="autoZero"/>
        <c:auto val="1"/>
        <c:lblAlgn val="ctr"/>
        <c:lblOffset val="100"/>
        <c:noMultiLvlLbl val="0"/>
      </c:catAx>
      <c:valAx>
        <c:axId val="192617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61747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9E2919-201A-435C-B6EC-E9CE3514656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C42204-DB1D-4237-AB19-AC86BD49E9F1}">
      <dgm:prSet phldrT="[Text]" phldr="0" custT="1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en-US" sz="5400" b="1" noProof="0" dirty="0">
              <a:latin typeface="Arial Narrow" panose="020B0606020202030204" pitchFamily="34" charset="0"/>
            </a:rPr>
            <a:t>Challenges</a:t>
          </a:r>
          <a:r>
            <a:rPr lang="fr-FR" sz="5900" dirty="0"/>
            <a:t> </a:t>
          </a:r>
          <a:endParaRPr lang="en-GB" sz="5900" dirty="0"/>
        </a:p>
      </dgm:t>
    </dgm:pt>
    <dgm:pt modelId="{B3E68504-0DC2-4ECA-AD13-2610DE5E34EF}" type="parTrans" cxnId="{D93FF748-2FC8-4AB4-80F3-E29D584ACF0E}">
      <dgm:prSet/>
      <dgm:spPr/>
      <dgm:t>
        <a:bodyPr/>
        <a:lstStyle/>
        <a:p>
          <a:endParaRPr lang="en-GB"/>
        </a:p>
      </dgm:t>
    </dgm:pt>
    <dgm:pt modelId="{0A6C048D-F2F6-4AAA-BE40-0035E87A8657}" type="sibTrans" cxnId="{D93FF748-2FC8-4AB4-80F3-E29D584ACF0E}">
      <dgm:prSet/>
      <dgm:spPr/>
      <dgm:t>
        <a:bodyPr/>
        <a:lstStyle/>
        <a:p>
          <a:endParaRPr lang="en-GB"/>
        </a:p>
      </dgm:t>
    </dgm:pt>
    <dgm:pt modelId="{09A2A2D8-A053-493B-9E3B-64193E9FC6F3}">
      <dgm:prSet phldrT="[Text]" phldr="0" custT="1"/>
      <dgm:spPr>
        <a:solidFill>
          <a:schemeClr val="accent3">
            <a:lumMod val="60000"/>
            <a:lumOff val="40000"/>
          </a:schemeClr>
        </a:solidFill>
        <a:ln w="57150"/>
      </dgm:spPr>
      <dgm:t>
        <a:bodyPr/>
        <a:lstStyle/>
        <a:p>
          <a:r>
            <a:rPr lang="en-US" sz="4000" b="1" noProof="0" dirty="0">
              <a:latin typeface="Arial Narrow" panose="020B0606020202030204" pitchFamily="34" charset="0"/>
            </a:rPr>
            <a:t>Sporadic and poor internet access: </a:t>
          </a:r>
        </a:p>
        <a:p>
          <a:r>
            <a:rPr lang="en-US" sz="4000" b="0" noProof="0" dirty="0">
              <a:latin typeface="Arial Narrow" panose="020B0606020202030204" pitchFamily="34" charset="0"/>
            </a:rPr>
            <a:t>difficult to download offline maps</a:t>
          </a:r>
        </a:p>
      </dgm:t>
    </dgm:pt>
    <dgm:pt modelId="{66E48858-874D-460E-83AF-290DCAC0EDC1}" type="parTrans" cxnId="{CD3D4F79-9C19-4AA5-8702-E99DBE1D2C76}">
      <dgm:prSet/>
      <dgm:spPr/>
      <dgm:t>
        <a:bodyPr/>
        <a:lstStyle/>
        <a:p>
          <a:endParaRPr lang="en-GB"/>
        </a:p>
      </dgm:t>
    </dgm:pt>
    <dgm:pt modelId="{15F4DB49-96CA-4856-88E5-75AFA49256C3}" type="sibTrans" cxnId="{CD3D4F79-9C19-4AA5-8702-E99DBE1D2C76}">
      <dgm:prSet/>
      <dgm:spPr/>
      <dgm:t>
        <a:bodyPr/>
        <a:lstStyle/>
        <a:p>
          <a:endParaRPr lang="en-GB"/>
        </a:p>
      </dgm:t>
    </dgm:pt>
    <dgm:pt modelId="{17C3D1A3-088F-491E-A0F1-3E9ADD9D55FE}">
      <dgm:prSet phldrT="[Text]" phldr="0" custT="1"/>
      <dgm:spPr>
        <a:solidFill>
          <a:schemeClr val="accent5">
            <a:lumMod val="40000"/>
            <a:lumOff val="60000"/>
          </a:schemeClr>
        </a:solidFill>
        <a:ln w="57150"/>
      </dgm:spPr>
      <dgm:t>
        <a:bodyPr/>
        <a:lstStyle/>
        <a:p>
          <a:r>
            <a:rPr lang="en-US" sz="4000" b="1" noProof="0" dirty="0">
              <a:latin typeface="Arial Narrow" panose="020B0606020202030204" pitchFamily="34" charset="0"/>
            </a:rPr>
            <a:t>Prevalence threshold indicator not integrated: </a:t>
          </a:r>
        </a:p>
        <a:p>
          <a:r>
            <a:rPr lang="en-US" sz="4000" b="0" noProof="0" dirty="0">
              <a:latin typeface="Arial Narrow" panose="020B0606020202030204" pitchFamily="34" charset="0"/>
            </a:rPr>
            <a:t>Fly per Trap per Day (FTD)</a:t>
          </a:r>
        </a:p>
      </dgm:t>
    </dgm:pt>
    <dgm:pt modelId="{47327754-7DA8-441F-9160-24340A090A5B}" type="parTrans" cxnId="{115FE634-DCB2-413A-8FB1-E3168796F7D9}">
      <dgm:prSet/>
      <dgm:spPr/>
      <dgm:t>
        <a:bodyPr/>
        <a:lstStyle/>
        <a:p>
          <a:endParaRPr lang="en-GB"/>
        </a:p>
      </dgm:t>
    </dgm:pt>
    <dgm:pt modelId="{F1139443-9DC9-4D93-AC82-35C56D55DDA5}" type="sibTrans" cxnId="{115FE634-DCB2-413A-8FB1-E3168796F7D9}">
      <dgm:prSet/>
      <dgm:spPr/>
      <dgm:t>
        <a:bodyPr/>
        <a:lstStyle/>
        <a:p>
          <a:endParaRPr lang="en-GB"/>
        </a:p>
      </dgm:t>
    </dgm:pt>
    <dgm:pt modelId="{0788DB2E-367C-4D5C-8A33-3D0A1FFC79A4}">
      <dgm:prSet phldrT="[Text]" phldr="0" custT="1"/>
      <dgm:spPr>
        <a:solidFill>
          <a:srgbClr val="FFC000"/>
        </a:solidFill>
        <a:ln w="57150"/>
      </dgm:spPr>
      <dgm:t>
        <a:bodyPr/>
        <a:lstStyle/>
        <a:p>
          <a:r>
            <a:rPr lang="en-US" sz="4000" b="1" noProof="0" dirty="0">
              <a:latin typeface="Arial Narrow" panose="020B0606020202030204" pitchFamily="34" charset="0"/>
            </a:rPr>
            <a:t>Missing traps and cross contamination</a:t>
          </a:r>
        </a:p>
      </dgm:t>
    </dgm:pt>
    <dgm:pt modelId="{18971F74-51D6-44C5-8755-83B3F3B6CBE1}" type="parTrans" cxnId="{0D3E9E44-A88D-40A7-827E-25D406E9B007}">
      <dgm:prSet/>
      <dgm:spPr/>
      <dgm:t>
        <a:bodyPr/>
        <a:lstStyle/>
        <a:p>
          <a:endParaRPr lang="en-GB"/>
        </a:p>
      </dgm:t>
    </dgm:pt>
    <dgm:pt modelId="{987A3506-79CB-43D3-B669-A24103A2B51B}" type="sibTrans" cxnId="{0D3E9E44-A88D-40A7-827E-25D406E9B007}">
      <dgm:prSet/>
      <dgm:spPr/>
      <dgm:t>
        <a:bodyPr/>
        <a:lstStyle/>
        <a:p>
          <a:endParaRPr lang="en-GB"/>
        </a:p>
      </dgm:t>
    </dgm:pt>
    <dgm:pt modelId="{E964A3B5-C7E2-4C95-9063-A7EE4ACB02D1}" type="pres">
      <dgm:prSet presAssocID="{869E2919-201A-435C-B6EC-E9CE35146565}" presName="composite" presStyleCnt="0">
        <dgm:presLayoutVars>
          <dgm:chMax val="1"/>
          <dgm:dir/>
          <dgm:resizeHandles val="exact"/>
        </dgm:presLayoutVars>
      </dgm:prSet>
      <dgm:spPr/>
    </dgm:pt>
    <dgm:pt modelId="{C4976676-7745-4923-AA1A-FA48FF187EB2}" type="pres">
      <dgm:prSet presAssocID="{05C42204-DB1D-4237-AB19-AC86BD49E9F1}" presName="roof" presStyleLbl="dkBgShp" presStyleIdx="0" presStyleCnt="2" custScaleY="45878"/>
      <dgm:spPr/>
    </dgm:pt>
    <dgm:pt modelId="{CE278056-4BC2-45B0-8439-900225494C8E}" type="pres">
      <dgm:prSet presAssocID="{05C42204-DB1D-4237-AB19-AC86BD49E9F1}" presName="pillars" presStyleCnt="0"/>
      <dgm:spPr/>
    </dgm:pt>
    <dgm:pt modelId="{9FDB25B6-289E-4772-8E6D-3471FB675199}" type="pres">
      <dgm:prSet presAssocID="{05C42204-DB1D-4237-AB19-AC86BD49E9F1}" presName="pillar1" presStyleLbl="node1" presStyleIdx="0" presStyleCnt="3" custScaleY="124164">
        <dgm:presLayoutVars>
          <dgm:bulletEnabled val="1"/>
        </dgm:presLayoutVars>
      </dgm:prSet>
      <dgm:spPr/>
    </dgm:pt>
    <dgm:pt modelId="{B170C0B4-6656-4D9A-9E04-24DC30FFE1C4}" type="pres">
      <dgm:prSet presAssocID="{17C3D1A3-088F-491E-A0F1-3E9ADD9D55FE}" presName="pillarX" presStyleLbl="node1" presStyleIdx="1" presStyleCnt="3" custScaleY="125090">
        <dgm:presLayoutVars>
          <dgm:bulletEnabled val="1"/>
        </dgm:presLayoutVars>
      </dgm:prSet>
      <dgm:spPr/>
    </dgm:pt>
    <dgm:pt modelId="{A314EAAA-5BA6-47C8-81B8-E2DDA17B08AB}" type="pres">
      <dgm:prSet presAssocID="{0788DB2E-367C-4D5C-8A33-3D0A1FFC79A4}" presName="pillarX" presStyleLbl="node1" presStyleIdx="2" presStyleCnt="3" custScaleY="126387">
        <dgm:presLayoutVars>
          <dgm:bulletEnabled val="1"/>
        </dgm:presLayoutVars>
      </dgm:prSet>
      <dgm:spPr/>
    </dgm:pt>
    <dgm:pt modelId="{56E905E3-ED0B-4E9B-955F-6770853DABAB}" type="pres">
      <dgm:prSet presAssocID="{05C42204-DB1D-4237-AB19-AC86BD49E9F1}" presName="base" presStyleLbl="dkBgShp" presStyleIdx="1" presStyleCnt="2" custFlipVert="1" custScaleY="20955"/>
      <dgm:spPr/>
    </dgm:pt>
  </dgm:ptLst>
  <dgm:cxnLst>
    <dgm:cxn modelId="{6C3E680E-DA83-4B35-BDEB-7D2E1C46BDFF}" type="presOf" srcId="{17C3D1A3-088F-491E-A0F1-3E9ADD9D55FE}" destId="{B170C0B4-6656-4D9A-9E04-24DC30FFE1C4}" srcOrd="0" destOrd="0" presId="urn:microsoft.com/office/officeart/2005/8/layout/hList3"/>
    <dgm:cxn modelId="{115FE634-DCB2-413A-8FB1-E3168796F7D9}" srcId="{05C42204-DB1D-4237-AB19-AC86BD49E9F1}" destId="{17C3D1A3-088F-491E-A0F1-3E9ADD9D55FE}" srcOrd="1" destOrd="0" parTransId="{47327754-7DA8-441F-9160-24340A090A5B}" sibTransId="{F1139443-9DC9-4D93-AC82-35C56D55DDA5}"/>
    <dgm:cxn modelId="{0D3E9E44-A88D-40A7-827E-25D406E9B007}" srcId="{05C42204-DB1D-4237-AB19-AC86BD49E9F1}" destId="{0788DB2E-367C-4D5C-8A33-3D0A1FFC79A4}" srcOrd="2" destOrd="0" parTransId="{18971F74-51D6-44C5-8755-83B3F3B6CBE1}" sibTransId="{987A3506-79CB-43D3-B669-A24103A2B51B}"/>
    <dgm:cxn modelId="{D93FF748-2FC8-4AB4-80F3-E29D584ACF0E}" srcId="{869E2919-201A-435C-B6EC-E9CE35146565}" destId="{05C42204-DB1D-4237-AB19-AC86BD49E9F1}" srcOrd="0" destOrd="0" parTransId="{B3E68504-0DC2-4ECA-AD13-2610DE5E34EF}" sibTransId="{0A6C048D-F2F6-4AAA-BE40-0035E87A8657}"/>
    <dgm:cxn modelId="{FA5CA76A-1482-413B-9751-25DA28122B6C}" type="presOf" srcId="{0788DB2E-367C-4D5C-8A33-3D0A1FFC79A4}" destId="{A314EAAA-5BA6-47C8-81B8-E2DDA17B08AB}" srcOrd="0" destOrd="0" presId="urn:microsoft.com/office/officeart/2005/8/layout/hList3"/>
    <dgm:cxn modelId="{CD3D4F79-9C19-4AA5-8702-E99DBE1D2C76}" srcId="{05C42204-DB1D-4237-AB19-AC86BD49E9F1}" destId="{09A2A2D8-A053-493B-9E3B-64193E9FC6F3}" srcOrd="0" destOrd="0" parTransId="{66E48858-874D-460E-83AF-290DCAC0EDC1}" sibTransId="{15F4DB49-96CA-4856-88E5-75AFA49256C3}"/>
    <dgm:cxn modelId="{3895DD91-FA02-43A1-AF83-C10C8DE867B4}" type="presOf" srcId="{05C42204-DB1D-4237-AB19-AC86BD49E9F1}" destId="{C4976676-7745-4923-AA1A-FA48FF187EB2}" srcOrd="0" destOrd="0" presId="urn:microsoft.com/office/officeart/2005/8/layout/hList3"/>
    <dgm:cxn modelId="{B5FE28C5-B06E-4D88-8C33-7B20DA211959}" type="presOf" srcId="{869E2919-201A-435C-B6EC-E9CE35146565}" destId="{E964A3B5-C7E2-4C95-9063-A7EE4ACB02D1}" srcOrd="0" destOrd="0" presId="urn:microsoft.com/office/officeart/2005/8/layout/hList3"/>
    <dgm:cxn modelId="{7E7485DF-EE68-4330-8292-94F74920D252}" type="presOf" srcId="{09A2A2D8-A053-493B-9E3B-64193E9FC6F3}" destId="{9FDB25B6-289E-4772-8E6D-3471FB675199}" srcOrd="0" destOrd="0" presId="urn:microsoft.com/office/officeart/2005/8/layout/hList3"/>
    <dgm:cxn modelId="{016DD6F2-D883-45CE-BE7A-BC779B37BB4E}" type="presParOf" srcId="{E964A3B5-C7E2-4C95-9063-A7EE4ACB02D1}" destId="{C4976676-7745-4923-AA1A-FA48FF187EB2}" srcOrd="0" destOrd="0" presId="urn:microsoft.com/office/officeart/2005/8/layout/hList3"/>
    <dgm:cxn modelId="{9260BFF7-0D88-4FED-9790-CB9119EC9A00}" type="presParOf" srcId="{E964A3B5-C7E2-4C95-9063-A7EE4ACB02D1}" destId="{CE278056-4BC2-45B0-8439-900225494C8E}" srcOrd="1" destOrd="0" presId="urn:microsoft.com/office/officeart/2005/8/layout/hList3"/>
    <dgm:cxn modelId="{B682759B-4096-4891-AAB2-A86880F0DA3E}" type="presParOf" srcId="{CE278056-4BC2-45B0-8439-900225494C8E}" destId="{9FDB25B6-289E-4772-8E6D-3471FB675199}" srcOrd="0" destOrd="0" presId="urn:microsoft.com/office/officeart/2005/8/layout/hList3"/>
    <dgm:cxn modelId="{DA719348-E599-4D7E-9483-D0D7AC7A237F}" type="presParOf" srcId="{CE278056-4BC2-45B0-8439-900225494C8E}" destId="{B170C0B4-6656-4D9A-9E04-24DC30FFE1C4}" srcOrd="1" destOrd="0" presId="urn:microsoft.com/office/officeart/2005/8/layout/hList3"/>
    <dgm:cxn modelId="{79261A61-0982-4A82-B712-F10A16FCCE98}" type="presParOf" srcId="{CE278056-4BC2-45B0-8439-900225494C8E}" destId="{A314EAAA-5BA6-47C8-81B8-E2DDA17B08AB}" srcOrd="2" destOrd="0" presId="urn:microsoft.com/office/officeart/2005/8/layout/hList3"/>
    <dgm:cxn modelId="{E59AD7BC-AE69-479A-B4E0-D90AFB32160C}" type="presParOf" srcId="{E964A3B5-C7E2-4C95-9063-A7EE4ACB02D1}" destId="{56E905E3-ED0B-4E9B-955F-6770853DABAB}" srcOrd="2" destOrd="0" presId="urn:microsoft.com/office/officeart/2005/8/layout/hList3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76676-7745-4923-AA1A-FA48FF187EB2}">
      <dsp:nvSpPr>
        <dsp:cNvPr id="0" name=""/>
        <dsp:cNvSpPr/>
      </dsp:nvSpPr>
      <dsp:spPr>
        <a:xfrm>
          <a:off x="0" y="187974"/>
          <a:ext cx="10515600" cy="760217"/>
        </a:xfrm>
        <a:prstGeom prst="rect">
          <a:avLst/>
        </a:prstGeom>
        <a:solidFill>
          <a:schemeClr val="tx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noProof="0" dirty="0">
              <a:latin typeface="Arial Narrow" panose="020B0606020202030204" pitchFamily="34" charset="0"/>
            </a:rPr>
            <a:t>Challenges</a:t>
          </a:r>
          <a:r>
            <a:rPr lang="fr-FR" sz="5900" kern="1200" dirty="0"/>
            <a:t> </a:t>
          </a:r>
          <a:endParaRPr lang="en-GB" sz="5900" kern="1200" dirty="0"/>
        </a:p>
      </dsp:txBody>
      <dsp:txXfrm>
        <a:off x="0" y="187974"/>
        <a:ext cx="10515600" cy="760217"/>
      </dsp:txXfrm>
    </dsp:sp>
    <dsp:sp modelId="{9FDB25B6-289E-4772-8E6D-3471FB675199}">
      <dsp:nvSpPr>
        <dsp:cNvPr id="0" name=""/>
        <dsp:cNvSpPr/>
      </dsp:nvSpPr>
      <dsp:spPr>
        <a:xfrm>
          <a:off x="5134" y="976175"/>
          <a:ext cx="3501776" cy="432064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noProof="0" dirty="0">
              <a:latin typeface="Arial Narrow" panose="020B0606020202030204" pitchFamily="34" charset="0"/>
            </a:rPr>
            <a:t>Sporadic and poor internet access: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noProof="0" dirty="0">
              <a:latin typeface="Arial Narrow" panose="020B0606020202030204" pitchFamily="34" charset="0"/>
            </a:rPr>
            <a:t>difficult to download offline maps</a:t>
          </a:r>
        </a:p>
      </dsp:txBody>
      <dsp:txXfrm>
        <a:off x="5134" y="976175"/>
        <a:ext cx="3501776" cy="4320640"/>
      </dsp:txXfrm>
    </dsp:sp>
    <dsp:sp modelId="{B170C0B4-6656-4D9A-9E04-24DC30FFE1C4}">
      <dsp:nvSpPr>
        <dsp:cNvPr id="0" name=""/>
        <dsp:cNvSpPr/>
      </dsp:nvSpPr>
      <dsp:spPr>
        <a:xfrm>
          <a:off x="3506911" y="960064"/>
          <a:ext cx="3501776" cy="435286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noProof="0" dirty="0">
              <a:latin typeface="Arial Narrow" panose="020B0606020202030204" pitchFamily="34" charset="0"/>
            </a:rPr>
            <a:t>Prevalence threshold indicator not integrated: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noProof="0" dirty="0">
              <a:latin typeface="Arial Narrow" panose="020B0606020202030204" pitchFamily="34" charset="0"/>
            </a:rPr>
            <a:t>Fly per Trap per Day (FTD)</a:t>
          </a:r>
        </a:p>
      </dsp:txBody>
      <dsp:txXfrm>
        <a:off x="3506911" y="960064"/>
        <a:ext cx="3501776" cy="4352863"/>
      </dsp:txXfrm>
    </dsp:sp>
    <dsp:sp modelId="{A314EAAA-5BA6-47C8-81B8-E2DDA17B08AB}">
      <dsp:nvSpPr>
        <dsp:cNvPr id="0" name=""/>
        <dsp:cNvSpPr/>
      </dsp:nvSpPr>
      <dsp:spPr>
        <a:xfrm>
          <a:off x="7008688" y="937497"/>
          <a:ext cx="3501776" cy="4397996"/>
        </a:xfrm>
        <a:prstGeom prst="rect">
          <a:avLst/>
        </a:prstGeom>
        <a:solidFill>
          <a:srgbClr val="FFC000"/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noProof="0" dirty="0">
              <a:latin typeface="Arial Narrow" panose="020B0606020202030204" pitchFamily="34" charset="0"/>
            </a:rPr>
            <a:t>Missing traps and cross contamination</a:t>
          </a:r>
        </a:p>
      </dsp:txBody>
      <dsp:txXfrm>
        <a:off x="7008688" y="937497"/>
        <a:ext cx="3501776" cy="4397996"/>
      </dsp:txXfrm>
    </dsp:sp>
    <dsp:sp modelId="{56E905E3-ED0B-4E9B-955F-6770853DABAB}">
      <dsp:nvSpPr>
        <dsp:cNvPr id="0" name=""/>
        <dsp:cNvSpPr/>
      </dsp:nvSpPr>
      <dsp:spPr>
        <a:xfrm flipV="1">
          <a:off x="0" y="5029199"/>
          <a:ext cx="10515600" cy="8102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I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DD74-04EA-4E26-908D-73E6BFFE1362}" type="datetimeFigureOut">
              <a:rPr lang="fr-CI" smtClean="0"/>
              <a:t>17/11/2025</a:t>
            </a:fld>
            <a:endParaRPr lang="fr-CI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I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I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I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16C34-06B2-4EC1-A3DE-9A14E9B5288A}" type="slidenum">
              <a:rPr lang="fr-CI" smtClean="0"/>
              <a:t>‹#›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125763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0DFE-A8BE-439C-8E3C-654874F7E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6A870-2A62-46BC-B140-E71BB36FC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C81CB-39F1-4915-B471-B779BB79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3AD8B-6F5A-4128-A69F-4024B6A8E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18F03-FC47-4C88-A7B9-64020644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839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7FDBD-1B56-42BA-9E13-C805319A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E81AE-FA6D-4602-9EAD-D2CB6C870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8791C-4FE6-4213-9D20-914D2B5BD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79A8-BCC5-405B-9BAC-39F0CAEE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2ABD7-8842-4E88-8B2C-FB8BCB4B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207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3C3206-85B7-45B4-BADC-A62006606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9D754-A7D9-4B9C-B126-148760C3E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F319F-6953-498E-A1BF-9AAC6D26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E23E3-8549-438D-BAE5-C4AE8624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E8147-6913-4C45-96F8-4596AF42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517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AE0C-16C0-4BB6-9579-703CDFFB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2BFF5-0A28-41B6-AEA3-654477DEE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F9B45-53AC-4A83-A6B3-44D136A8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46A3C-E0FB-4A53-AAAC-60CF8CAC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79D64-E6E7-4899-9E1F-1D6B08F6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003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16F5-2A76-45D7-8B02-66C196A0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2AAC-22EC-450E-BA4B-DED18EC2A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BF0D8-041A-4977-A89F-02BFF95F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00C15-9E56-4F60-82F7-F47DB7B6B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C0756-84C9-44B1-9625-ED9632AB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365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F21C-C662-4259-B662-A0BE5AFC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FE69-8BBD-4B72-A749-CB9788785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CC341-08E7-46CB-8ACC-0EB79F9E3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33765-227C-4556-B18B-D233784B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76152-453F-4D95-BC54-450D1EE3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413B3-38BE-4C3D-90A7-79DBADC3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574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607BA-BF2D-4027-B63C-ABA74384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42C10-E6C7-451C-9C4F-2EEEA535B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FD9A1-E9C7-45D2-B622-464A5343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5937F-FD52-4126-8642-4D234F51A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2387E-EE66-47CD-B323-BBBBDD4AC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038A8-8849-4D80-A2E0-FF4AD5ED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454A4-BDF5-4B3F-8778-6E8F68C6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BF210E-AB90-44F9-880F-58B3011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869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4936-092B-4E60-B059-D014B7B4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E11145-5246-499C-90FB-90E8B36A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7E660-5DA4-4044-B450-4228EA34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D4FA5-7860-4E4C-BE19-422E675F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929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E29CA-7AFF-4202-8A56-07CD7AF7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1C9EA-AD6D-4CB0-B53B-CCE8E40D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02B5E-40B2-4EAE-A0E8-8525F81B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869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45DC-9570-45C0-B1FF-AF5C031D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0D682-8028-4857-9DC1-3A51DB4C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E6AFE-A049-402C-B310-3AAE8E7AE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FF67C-8700-4FE9-89EF-E27EFD22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D26FC-DC50-4B8E-8841-3F8D4912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A4B63-D4D3-4DC1-93B9-0B2FB062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03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CE99-7F4B-49DA-AE1B-9E0D1539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E69117-AA63-417D-89DC-C7F3A19EB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D841E-A7F8-4C10-9193-8028F2655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31DFB-13FC-4960-AB47-D66BA7C8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41A0F-2ACE-4E22-803E-5A6BCBF4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D9A89-32B8-4345-8DDA-F2DB7752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66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53F698-DB0E-45F5-A7E1-AE26F059B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824134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14" imgW="425" imgH="424" progId="TCLayout.ActiveDocument.1">
                  <p:embed/>
                </p:oleObj>
              </mc:Choice>
              <mc:Fallback>
                <p:oleObj name="Diapositive think-cell" r:id="rId14" imgW="425" imgH="42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53F698-DB0E-45F5-A7E1-AE26F059B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379793-8956-47D0-8F60-B86A117F4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pour modifier le style du titre principal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9B694-2EA7-430A-9F56-EE03DF30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principal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37465-F02E-4811-8083-C5DE1D7F21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D8BC-F668-4E5E-83CC-7314BE08F58E}" type="datetimeFigureOut">
              <a:rPr lang="fr-BE" smtClean="0"/>
              <a:t>17-11-25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63D90-DA83-4734-B970-DF8F051FE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6050E-0487-4EFF-9BDF-9EFE2FE13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0CDA3-0BCC-41BB-9CF9-BD1D92C1F52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601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neakohrola@yahoo.co.uk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1BA37-5A74-A69F-62B0-DC4DE6E2E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4BFB8-52E5-B74B-DB6D-760BF955C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340962"/>
            <a:ext cx="11499741" cy="6245817"/>
          </a:xfrm>
        </p:spPr>
        <p:txBody>
          <a:bodyPr/>
          <a:lstStyle/>
          <a:p>
            <a:pPr marL="0" indent="0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en-US" sz="3600" b="1" noProof="0" dirty="0">
                <a:solidFill>
                  <a:schemeClr val="accent4"/>
                </a:solidFill>
                <a:latin typeface="Agency FB" panose="020B0503020202020204" pitchFamily="34" charset="0"/>
              </a:rPr>
              <a:t>Use of ArcGIS tools in the proactive surveillance of fruit flies and the facilitation of access to international trade.</a:t>
            </a:r>
          </a:p>
          <a:p>
            <a:pPr marL="0" indent="0" algn="ctr">
              <a:buNone/>
            </a:pPr>
            <a:endParaRPr lang="en-US" sz="4000" dirty="0">
              <a:solidFill>
                <a:schemeClr val="accent4"/>
              </a:solidFill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n-US" sz="3200" b="1" noProof="0" dirty="0">
                <a:solidFill>
                  <a:schemeClr val="accent4"/>
                </a:solidFill>
                <a:latin typeface="Agency FB" panose="020B0503020202020204" pitchFamily="34" charset="0"/>
              </a:rPr>
              <a:t>NEAKOH Roland MENGYI</a:t>
            </a:r>
          </a:p>
          <a:p>
            <a:pPr marL="0" indent="0" algn="ctr">
              <a:buNone/>
            </a:pPr>
            <a:endParaRPr lang="en-US" sz="4000" dirty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n-US" sz="4000" b="1" noProof="0" dirty="0">
                <a:latin typeface="Agency FB" panose="020B0503020202020204" pitchFamily="34" charset="0"/>
              </a:rPr>
              <a:t>EPPO workshop for inspectors: Innovative strategies for phytosanitary inspections.</a:t>
            </a:r>
          </a:p>
          <a:p>
            <a:pPr marL="0" indent="0" algn="ctr">
              <a:buNone/>
            </a:pPr>
            <a:r>
              <a:rPr lang="en-GB" b="1" dirty="0">
                <a:latin typeface="Agency FB" panose="020B0503020202020204" pitchFamily="34" charset="0"/>
              </a:rPr>
              <a:t>18 November 2025                        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6C957298-6089-B5FC-913A-1A9439315FEB}"/>
              </a:ext>
            </a:extLst>
          </p:cNvPr>
          <p:cNvSpPr/>
          <p:nvPr/>
        </p:nvSpPr>
        <p:spPr>
          <a:xfrm>
            <a:off x="666427" y="2278251"/>
            <a:ext cx="1053885" cy="1150749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90EF7-F3DF-7458-B797-5B0C36DF0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99" y="2108453"/>
            <a:ext cx="1496482" cy="1456157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CE93A-D3EB-50D5-F1FF-3C355C76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98" y="4847628"/>
            <a:ext cx="1599805" cy="14561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527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F33A7-9552-994D-6A15-5FB0433F5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478E-9D7A-BA08-D85D-EBD5634E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480446"/>
            <a:ext cx="11391254" cy="6044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noProof="0" dirty="0">
                <a:solidFill>
                  <a:srgbClr val="00CC00"/>
                </a:solidFill>
                <a:latin typeface="Agency FB" panose="020B0503020202020204" pitchFamily="34" charset="0"/>
              </a:rPr>
              <a:t>Method and materials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Agency FB" panose="020B0503020202020204" pitchFamily="34" charset="0"/>
              </a:rPr>
              <a:t> Dissolve Torula Yeast in water and put in Tephrite traps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Agency FB" panose="020B0503020202020204" pitchFamily="34" charset="0"/>
              </a:rPr>
              <a:t> Mix JF120 in 50% water and spray on foliage and bait station   </a:t>
            </a:r>
          </a:p>
          <a:p>
            <a:pPr marL="0" indent="0">
              <a:buNone/>
            </a:pPr>
            <a:endParaRPr lang="en-US" noProof="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200" noProof="0" dirty="0">
              <a:latin typeface="Agency FB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2340C-3884-0736-DC56-57F61899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53" y="2393195"/>
            <a:ext cx="4131590" cy="4131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EE4ECF-CF65-1DB4-0ED6-CACEEA15D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822" y="2393195"/>
            <a:ext cx="5967106" cy="41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39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CC7AC-E67B-E6BE-C28C-AB30133C7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60CB5-C387-ECA1-3B8D-D803CCEF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201478"/>
            <a:ext cx="11391254" cy="63233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CC00"/>
                </a:solidFill>
                <a:latin typeface="Agency FB" panose="020B0503020202020204" pitchFamily="34" charset="0"/>
              </a:rPr>
              <a:t>Results </a:t>
            </a:r>
            <a:r>
              <a:rPr lang="en-US" sz="4400" b="1" noProof="0" dirty="0">
                <a:solidFill>
                  <a:srgbClr val="00CC00"/>
                </a:solidFill>
                <a:latin typeface="Agency FB" panose="020B0503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Agency FB" panose="020B0503020202020204" pitchFamily="34" charset="0"/>
              </a:rPr>
              <a:t>   </a:t>
            </a:r>
            <a:r>
              <a:rPr lang="en-US" noProof="0" dirty="0" err="1">
                <a:latin typeface="Agency FB" panose="020B0503020202020204" pitchFamily="34" charset="0"/>
              </a:rPr>
              <a:t>Trimedlure</a:t>
            </a:r>
            <a:r>
              <a:rPr lang="en-US" noProof="0" dirty="0">
                <a:latin typeface="Agency FB" panose="020B0503020202020204" pitchFamily="34" charset="0"/>
              </a:rPr>
              <a:t> traps </a:t>
            </a:r>
          </a:p>
          <a:p>
            <a:pPr marL="0" indent="0">
              <a:buNone/>
            </a:pPr>
            <a:endParaRPr lang="en-US" sz="4000" noProof="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noProof="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200" noProof="0" dirty="0">
              <a:latin typeface="Agency FB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B6810-D0B2-2730-A5D0-9839BA95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87" y="1549831"/>
            <a:ext cx="10306372" cy="49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DB1BE-23AE-E59C-DB42-4FE22EEA4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20E68-9B9B-CBA5-A630-94236B966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201478"/>
            <a:ext cx="11391254" cy="63233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CC00"/>
                </a:solidFill>
                <a:latin typeface="Agency FB" panose="020B0503020202020204" pitchFamily="34" charset="0"/>
              </a:rPr>
              <a:t>Results </a:t>
            </a:r>
            <a:r>
              <a:rPr lang="en-US" sz="4400" b="1" noProof="0" dirty="0">
                <a:solidFill>
                  <a:srgbClr val="00CC00"/>
                </a:solidFill>
                <a:latin typeface="Agency FB" panose="020B0503020202020204" pitchFamily="34" charset="0"/>
              </a:rPr>
              <a:t> </a:t>
            </a:r>
          </a:p>
          <a:p>
            <a:pPr marL="0" indent="0">
              <a:buNone/>
            </a:pPr>
            <a:endParaRPr lang="en-US" noProof="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4000" noProof="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noProof="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200" noProof="0" dirty="0">
              <a:latin typeface="Agency FB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9DA33-71FF-8A49-8DE2-575D15D1C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08" y="864140"/>
            <a:ext cx="10492353" cy="57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0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7E5A8-E6D3-5D5A-33AA-18D3B97B1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368" y="432486"/>
            <a:ext cx="11373907" cy="57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6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32767-9408-CC8B-1F9C-86D0879D5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522" y="531341"/>
            <a:ext cx="7193430" cy="3088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700CD-72F3-1597-E2F5-CF5B574F1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522" y="3620123"/>
            <a:ext cx="7467671" cy="32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6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670B05-952F-3088-7AFC-00708F6E9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0" y="407773"/>
            <a:ext cx="10479216" cy="59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8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D6D71A-84F5-07A0-5768-A60F1436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87" y="234778"/>
            <a:ext cx="11418115" cy="63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61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BED1CE-C9A8-93F4-2629-5B64BCA621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457627"/>
              </p:ext>
            </p:extLst>
          </p:nvPr>
        </p:nvGraphicFramePr>
        <p:xfrm>
          <a:off x="838200" y="1087395"/>
          <a:ext cx="10515600" cy="552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773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80C48-D816-8530-B1A6-BE6070DCA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989"/>
            <a:ext cx="10515600" cy="583097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        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60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Thank you for your kind attention </a:t>
            </a:r>
            <a:endParaRPr lang="en-GB" sz="2000" b="1" dirty="0">
              <a:solidFill>
                <a:schemeClr val="bg1">
                  <a:lumMod val="95000"/>
                </a:schemeClr>
              </a:solidFill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neakohrola@yahoo.co.uk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+ 237 670 61 61 43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ACE1A-A1C5-1C16-9BA0-8D455A87F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26" y="552015"/>
            <a:ext cx="3709022" cy="229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8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7AB2A-FB94-FA72-CA64-BE0BC303F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15" y="160638"/>
            <a:ext cx="11442357" cy="60163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5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Introduction</a:t>
            </a:r>
            <a:r>
              <a:rPr lang="fr-FR" sz="5400" b="1" dirty="0">
                <a:latin typeface="Agency FB" panose="020B0503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noProof="0" dirty="0"/>
              <a:t> </a:t>
            </a:r>
            <a:r>
              <a:rPr lang="en-US" sz="4000" noProof="0" dirty="0">
                <a:latin typeface="Agency FB" panose="020B0503020202020204" pitchFamily="34" charset="0"/>
              </a:rPr>
              <a:t>Cameroon has 5 agroecological zones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>
                <a:latin typeface="Agency FB" panose="020B0503020202020204" pitchFamily="34" charset="0"/>
              </a:rPr>
              <a:t> Fruits and vegetables (F&amp;V) are major export earnings for economy (banana, mangoes, capsicum, avocado </a:t>
            </a:r>
            <a:r>
              <a:rPr lang="en-US" sz="4000" dirty="0" err="1">
                <a:latin typeface="Agency FB" panose="020B0503020202020204" pitchFamily="34" charset="0"/>
              </a:rPr>
              <a:t>etc</a:t>
            </a:r>
            <a:r>
              <a:rPr lang="en-US" sz="4000" dirty="0">
                <a:latin typeface="Agency FB" panose="020B0503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>
                <a:latin typeface="Agency FB" panose="020B0503020202020204" pitchFamily="34" charset="0"/>
              </a:rPr>
              <a:t> In the bimodal rain forest, mangoes produce twice a year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noProof="0" dirty="0">
                <a:latin typeface="Agency FB" panose="020B0503020202020204" pitchFamily="34" charset="0"/>
              </a:rPr>
              <a:t> SMEs are increasingly investing in F&amp;V value chains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>
                <a:latin typeface="Agency FB" panose="020B0503020202020204" pitchFamily="34" charset="0"/>
              </a:rPr>
              <a:t> Littoral region has rich volcanic soils and proximity to the Douala International airport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noProof="0" dirty="0">
                <a:latin typeface="Agency FB" panose="020B0503020202020204" pitchFamily="34" charset="0"/>
              </a:rPr>
              <a:t> A</a:t>
            </a:r>
            <a:r>
              <a:rPr lang="en-US" sz="4000" dirty="0">
                <a:latin typeface="Agency FB" panose="020B0503020202020204" pitchFamily="34" charset="0"/>
              </a:rPr>
              <a:t>TCMA program (26M€ for ECCAS-2 years): market access &amp; trade competitiveness. ITC &amp; UNIDO </a:t>
            </a:r>
            <a:endParaRPr lang="en-US" sz="4000" noProof="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1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5E1A02-4D13-4316-22F6-114DBB7E2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62" y="123567"/>
            <a:ext cx="6959178" cy="42081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B0DE1-A27E-E9D6-A05F-762679F7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4485503"/>
            <a:ext cx="11454713" cy="228052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331F8B-529D-5527-67EF-1E0AEC57B492}"/>
              </a:ext>
            </a:extLst>
          </p:cNvPr>
          <p:cNvSpPr/>
          <p:nvPr/>
        </p:nvSpPr>
        <p:spPr>
          <a:xfrm>
            <a:off x="7389342" y="123568"/>
            <a:ext cx="4361934" cy="420817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400" noProof="0" dirty="0">
                <a:latin typeface="Agency FB" panose="020B0503020202020204" pitchFamily="34" charset="0"/>
              </a:rPr>
              <a:t>European Union market: </a:t>
            </a:r>
            <a:r>
              <a:rPr lang="en-US" sz="2400" b="1" noProof="0" dirty="0">
                <a:solidFill>
                  <a:schemeClr val="tx1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France, Belgium, Spain, Germany</a:t>
            </a:r>
          </a:p>
          <a:p>
            <a:pPr marL="285750" indent="-285750" algn="ctr">
              <a:buFontTx/>
              <a:buChar char="-"/>
            </a:pPr>
            <a:endParaRPr lang="en-US" sz="2400" b="1" noProof="0" dirty="0">
              <a:solidFill>
                <a:schemeClr val="tx1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2400" noProof="0" dirty="0">
                <a:latin typeface="Agency FB" panose="020B0503020202020204" pitchFamily="34" charset="0"/>
              </a:rPr>
              <a:t>African Continental Free Trade Agreement Market (</a:t>
            </a:r>
            <a:r>
              <a:rPr lang="en-US" sz="2400" noProof="0" dirty="0" err="1">
                <a:latin typeface="Agency FB" panose="020B0503020202020204" pitchFamily="34" charset="0"/>
              </a:rPr>
              <a:t>AfCFTA</a:t>
            </a:r>
            <a:r>
              <a:rPr lang="en-US" sz="2400" dirty="0">
                <a:latin typeface="Agency FB" panose="020B0503020202020204" pitchFamily="34" charset="0"/>
              </a:rPr>
              <a:t>: </a:t>
            </a:r>
            <a:r>
              <a:rPr lang="en-US" sz="2400" b="1" noProof="0" dirty="0">
                <a:solidFill>
                  <a:schemeClr val="tx1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Nigeria</a:t>
            </a:r>
          </a:p>
          <a:p>
            <a:pPr marL="285750" indent="-285750" algn="ctr">
              <a:buFontTx/>
              <a:buChar char="-"/>
            </a:pPr>
            <a:endParaRPr lang="en-US" sz="2400" b="1" noProof="0" dirty="0">
              <a:solidFill>
                <a:schemeClr val="tx1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gency FB" panose="020B0503020202020204" pitchFamily="34" charset="0"/>
              </a:rPr>
              <a:t>-  Steady increase in export immediately after Covid-19 sharp drop</a:t>
            </a:r>
            <a:endParaRPr lang="en-US" sz="2400" noProof="0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F51BCC-211B-E617-8E6B-1C941766A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51" y="521418"/>
            <a:ext cx="5738745" cy="536039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2A3AE-5497-D895-EE07-51C6646B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31" y="521417"/>
            <a:ext cx="5725394" cy="536039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495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90F441B-F13C-5361-85A8-7A3B42DFE8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9963451"/>
              </p:ext>
            </p:extLst>
          </p:nvPr>
        </p:nvGraphicFramePr>
        <p:xfrm>
          <a:off x="838200" y="407988"/>
          <a:ext cx="10515600" cy="576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0403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42AEA-048A-8DE7-8D4E-BAF35ECB7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480446"/>
            <a:ext cx="11391254" cy="6044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noProof="0" dirty="0">
                <a:solidFill>
                  <a:srgbClr val="00CC00"/>
                </a:solidFill>
                <a:latin typeface="Agency FB" panose="020B0503020202020204" pitchFamily="34" charset="0"/>
              </a:rPr>
              <a:t>Method and materials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Agency FB" panose="020B0503020202020204" pitchFamily="34" charset="0"/>
              </a:rPr>
              <a:t> Trapping targeted more on export fields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noProof="0" dirty="0">
                <a:latin typeface="Agency FB" panose="020B0503020202020204" pitchFamily="34" charset="0"/>
              </a:rPr>
              <a:t> Places with more host plants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Agency FB" panose="020B0503020202020204" pitchFamily="34" charset="0"/>
              </a:rPr>
              <a:t> Install traps &amp; label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noProof="0" dirty="0">
                <a:latin typeface="Agency FB" panose="020B0503020202020204" pitchFamily="34" charset="0"/>
              </a:rPr>
              <a:t> </a:t>
            </a:r>
            <a:r>
              <a:rPr lang="en-US" sz="3600" dirty="0">
                <a:latin typeface="Agency FB" panose="020B0503020202020204" pitchFamily="34" charset="0"/>
              </a:rPr>
              <a:t>Renew pheromones 7 days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Agency FB" panose="020B0503020202020204" pitchFamily="34" charset="0"/>
              </a:rPr>
              <a:t> Collect fruit flies in vials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Agency FB" panose="020B0503020202020204" pitchFamily="34" charset="0"/>
              </a:rPr>
              <a:t> Count and record data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Agency FB" panose="020B0503020202020204" pitchFamily="34" charset="0"/>
              </a:rPr>
              <a:t> Determine FTD  </a:t>
            </a:r>
          </a:p>
          <a:p>
            <a:pPr marL="0" indent="0">
              <a:buNone/>
            </a:pPr>
            <a:endParaRPr lang="en-US" sz="3200" noProof="0" dirty="0">
              <a:latin typeface="Agency FB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19CED-A7BE-7950-7A85-593F009D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916" y="263466"/>
            <a:ext cx="3277520" cy="142584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EBF4E5-8FCA-10BA-3974-BCB7ACCE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52081" y="1700939"/>
            <a:ext cx="2304081" cy="1728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3B8F8-BD53-34AD-9FA2-B0A3DB70A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402" y="1826046"/>
            <a:ext cx="4737961" cy="3046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6EE35-CE5C-F5AD-D01A-7227CF344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002" y="4872927"/>
            <a:ext cx="1868838" cy="1868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E5F69-3272-DC8A-373F-9E2AAF91E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702" y="4872927"/>
            <a:ext cx="1868838" cy="1868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14A35-A08F-EDEE-6F01-11212FAB9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3402" y="4872927"/>
            <a:ext cx="1936933" cy="1868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2D49A4-6AD7-3D3A-17C6-F155FC893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986431" y="4872927"/>
            <a:ext cx="1868837" cy="18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87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5639E-1B78-1E18-711C-6BD421FC7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A6CFE-4853-36C1-3520-E4A8D2F6F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480446"/>
            <a:ext cx="11391254" cy="6044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noProof="0" dirty="0">
                <a:solidFill>
                  <a:srgbClr val="00CC00"/>
                </a:solidFill>
                <a:latin typeface="Agency FB" panose="020B0503020202020204" pitchFamily="34" charset="0"/>
              </a:rPr>
              <a:t>Method and materials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gency FB" panose="020B0503020202020204" pitchFamily="34" charset="0"/>
              </a:rPr>
              <a:t> Log in to ArcGIS Field Map and ArcGIS Survey123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gency FB" panose="020B0503020202020204" pitchFamily="34" charset="0"/>
              </a:rPr>
              <a:t> Select pest of interest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>
                <a:latin typeface="Agency FB" panose="020B0503020202020204" pitchFamily="34" charset="0"/>
              </a:rPr>
              <a:t> C</a:t>
            </a:r>
            <a:r>
              <a:rPr lang="en-US" dirty="0">
                <a:latin typeface="Agency FB" panose="020B0503020202020204" pitchFamily="34" charset="0"/>
              </a:rPr>
              <a:t>lick of the blue + sign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>
                <a:latin typeface="Agency FB" panose="020B0503020202020204" pitchFamily="34" charset="0"/>
              </a:rPr>
              <a:t> Enter site name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gency FB" panose="020B0503020202020204" pitchFamily="34" charset="0"/>
              </a:rPr>
              <a:t> Click on ‘</a:t>
            </a:r>
            <a:r>
              <a:rPr lang="en-US" dirty="0">
                <a:solidFill>
                  <a:srgbClr val="0070C0"/>
                </a:solidFill>
                <a:latin typeface="Agency FB" panose="020B0503020202020204" pitchFamily="34" charset="0"/>
              </a:rPr>
              <a:t>add new survey’</a:t>
            </a:r>
            <a:endParaRPr lang="en-US" noProof="0" dirty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200" noProof="0" dirty="0">
              <a:latin typeface="Agency FB" panose="020B05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DA049F-5D2A-9841-4D2D-FD7BB4FD5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996" y="1673814"/>
            <a:ext cx="6907078" cy="23419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6E484-5D75-0EF2-8331-5AADBE95A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4" y="3745871"/>
            <a:ext cx="4714882" cy="2902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0E601E-935D-8EE4-8D6D-027746BC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34" y="3807934"/>
            <a:ext cx="5497463" cy="2840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A38A03-0757-C9C0-CD33-10DED1D8AE7C}"/>
              </a:ext>
            </a:extLst>
          </p:cNvPr>
          <p:cNvSpPr/>
          <p:nvPr/>
        </p:nvSpPr>
        <p:spPr>
          <a:xfrm>
            <a:off x="8384583" y="2727702"/>
            <a:ext cx="2929180" cy="4804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62AD9A-FC75-B7F9-1541-DE2BF1101611}"/>
              </a:ext>
            </a:extLst>
          </p:cNvPr>
          <p:cNvSpPr/>
          <p:nvPr/>
        </p:nvSpPr>
        <p:spPr>
          <a:xfrm>
            <a:off x="4262034" y="6087801"/>
            <a:ext cx="613882" cy="4369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8B5BAA-358C-08D5-7E4D-7951A525AE2D}"/>
              </a:ext>
            </a:extLst>
          </p:cNvPr>
          <p:cNvSpPr/>
          <p:nvPr/>
        </p:nvSpPr>
        <p:spPr>
          <a:xfrm>
            <a:off x="5148834" y="5209113"/>
            <a:ext cx="1375952" cy="3547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854E05-7FB3-33AF-A154-41518309E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082" y="3987952"/>
            <a:ext cx="3111584" cy="2564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66B2CC5-2AE1-140B-E979-F00F684BBE90}"/>
              </a:ext>
            </a:extLst>
          </p:cNvPr>
          <p:cNvSpPr/>
          <p:nvPr/>
        </p:nvSpPr>
        <p:spPr>
          <a:xfrm>
            <a:off x="8850082" y="5765369"/>
            <a:ext cx="1192820" cy="384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B0E20E-9009-67EC-5064-5CC362D161D2}"/>
              </a:ext>
            </a:extLst>
          </p:cNvPr>
          <p:cNvSpPr/>
          <p:nvPr/>
        </p:nvSpPr>
        <p:spPr>
          <a:xfrm>
            <a:off x="8850082" y="4411052"/>
            <a:ext cx="1006840" cy="384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C0A1AD-EB1F-0523-3AD7-93F7EE02AF1F}"/>
              </a:ext>
            </a:extLst>
          </p:cNvPr>
          <p:cNvCxnSpPr>
            <a:stCxn id="7" idx="1"/>
          </p:cNvCxnSpPr>
          <p:nvPr/>
        </p:nvCxnSpPr>
        <p:spPr>
          <a:xfrm flipH="1">
            <a:off x="4153546" y="2967926"/>
            <a:ext cx="4231037" cy="2797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3B3E73-7D41-D8A8-824D-10A83A7BC520}"/>
              </a:ext>
            </a:extLst>
          </p:cNvPr>
          <p:cNvCxnSpPr/>
          <p:nvPr/>
        </p:nvCxnSpPr>
        <p:spPr>
          <a:xfrm flipV="1">
            <a:off x="4711485" y="5563891"/>
            <a:ext cx="883403" cy="3874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1450F0-B39A-BA07-8560-91DFCE9EE1F9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524786" y="5563891"/>
            <a:ext cx="2325296" cy="3937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69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05654-B412-1F74-840A-E94A417DA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B5651-9E10-65EB-E31B-4C82D8D0F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480446"/>
            <a:ext cx="11391254" cy="6044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noProof="0" dirty="0">
                <a:solidFill>
                  <a:srgbClr val="00CC00"/>
                </a:solidFill>
                <a:latin typeface="Agency FB" panose="020B0503020202020204" pitchFamily="34" charset="0"/>
              </a:rPr>
              <a:t>Method and materials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gency FB" panose="020B0503020202020204" pitchFamily="34" charset="0"/>
              </a:rPr>
              <a:t> Fill in trap label and select trap type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gency FB" panose="020B0503020202020204" pitchFamily="34" charset="0"/>
              </a:rPr>
              <a:t> Select host species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>
                <a:latin typeface="Agency FB" panose="020B0503020202020204" pitchFamily="34" charset="0"/>
              </a:rPr>
              <a:t> Enter surveyor name</a:t>
            </a:r>
            <a:endParaRPr lang="en-US" dirty="0">
              <a:latin typeface="Agency FB" panose="020B05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noProof="0" dirty="0">
                <a:latin typeface="Agency FB" panose="020B0503020202020204" pitchFamily="34" charset="0"/>
              </a:rPr>
              <a:t> </a:t>
            </a:r>
            <a:r>
              <a:rPr lang="en-US" dirty="0">
                <a:latin typeface="Agency FB" panose="020B0503020202020204" pitchFamily="34" charset="0"/>
              </a:rPr>
              <a:t>Select trap-lure combination</a:t>
            </a:r>
            <a:endParaRPr lang="en-US" noProof="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200" noProof="0" dirty="0">
              <a:latin typeface="Agency FB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ECA7B-3104-979C-3878-88CD3CD84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671" y="1100378"/>
            <a:ext cx="5812008" cy="4912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58184A-CB0F-3886-8E7B-8C7DE071F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53" y="3374681"/>
            <a:ext cx="4556501" cy="3150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E55C0C-DA41-9964-33EE-30E402616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918" y="1861822"/>
            <a:ext cx="5615384" cy="45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0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C73C5-E0B2-0254-B149-37709BC41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5590F-5F13-118F-1260-3E4314A0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480446"/>
            <a:ext cx="11391254" cy="6044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noProof="0" dirty="0">
                <a:solidFill>
                  <a:srgbClr val="00CC00"/>
                </a:solidFill>
                <a:latin typeface="Agency FB" panose="020B0503020202020204" pitchFamily="34" charset="0"/>
              </a:rPr>
              <a:t>Method and materials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gency FB" panose="020B0503020202020204" pitchFamily="34" charset="0"/>
              </a:rPr>
              <a:t> Select action performed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gency FB" panose="020B0503020202020204" pitchFamily="34" charset="0"/>
              </a:rPr>
              <a:t> Indicate sample collection  </a:t>
            </a:r>
          </a:p>
          <a:p>
            <a:pPr marL="0" indent="0">
              <a:buNone/>
            </a:pPr>
            <a:endParaRPr lang="en-US" noProof="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n-US" sz="3200" noProof="0" dirty="0">
              <a:latin typeface="Agency FB" panose="020B05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2EAF31-2668-0CCC-6D0D-EA0DC2C37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14" y="2380418"/>
            <a:ext cx="8667942" cy="4377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41EAB-66A2-65F3-1DB2-0C5577549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645" y="1053885"/>
            <a:ext cx="7254596" cy="5582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A8450-F7AF-00FE-16DB-F3B551EE8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978" y="1642820"/>
            <a:ext cx="5860868" cy="488196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A8CF96D-BB09-D815-3E58-5220674CD125}"/>
              </a:ext>
            </a:extLst>
          </p:cNvPr>
          <p:cNvSpPr/>
          <p:nvPr/>
        </p:nvSpPr>
        <p:spPr>
          <a:xfrm>
            <a:off x="4260645" y="3673098"/>
            <a:ext cx="1662367" cy="604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4246C65-4BBE-4F67-32DB-521C1422D850}"/>
              </a:ext>
            </a:extLst>
          </p:cNvPr>
          <p:cNvSpPr/>
          <p:nvPr/>
        </p:nvSpPr>
        <p:spPr>
          <a:xfrm>
            <a:off x="6232978" y="3921071"/>
            <a:ext cx="1206208" cy="604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2F588B-F975-8242-DE80-12EB90791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345" y="2129847"/>
            <a:ext cx="5358287" cy="42322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7EDAF6-D25B-DD23-71A3-F5453B2D446D}"/>
              </a:ext>
            </a:extLst>
          </p:cNvPr>
          <p:cNvSpPr/>
          <p:nvPr/>
        </p:nvSpPr>
        <p:spPr>
          <a:xfrm>
            <a:off x="7887943" y="3975315"/>
            <a:ext cx="2130400" cy="2402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0443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COLEACP 2021">
      <a:dk1>
        <a:srgbClr val="475D14"/>
      </a:dk1>
      <a:lt1>
        <a:sysClr val="window" lastClr="FFFFFF"/>
      </a:lt1>
      <a:dk2>
        <a:srgbClr val="766A4C"/>
      </a:dk2>
      <a:lt2>
        <a:srgbClr val="F4F1EB"/>
      </a:lt2>
      <a:accent1>
        <a:srgbClr val="766A4C"/>
      </a:accent1>
      <a:accent2>
        <a:srgbClr val="CBBBA0"/>
      </a:accent2>
      <a:accent3>
        <a:srgbClr val="F9B230"/>
      </a:accent3>
      <a:accent4>
        <a:srgbClr val="F87203"/>
      </a:accent4>
      <a:accent5>
        <a:srgbClr val="883F14"/>
      </a:accent5>
      <a:accent6>
        <a:srgbClr val="E94E1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30912</TotalTime>
  <Words>360</Words>
  <Application>Microsoft Office PowerPoint</Application>
  <PresentationFormat>Widescreen</PresentationFormat>
  <Paragraphs>70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Agency FB</vt:lpstr>
      <vt:lpstr>Arial</vt:lpstr>
      <vt:lpstr>Arial Narrow</vt:lpstr>
      <vt:lpstr>Calibri</vt:lpstr>
      <vt:lpstr>Calibri Light</vt:lpstr>
      <vt:lpstr>Wingdings</vt:lpstr>
      <vt:lpstr>1_Office Theme</vt:lpstr>
      <vt:lpstr>Diapositive think-cell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Bianca Moitas de Almeida</dc:creator>
  <cp:lastModifiedBy>ADMIN</cp:lastModifiedBy>
  <cp:revision>191</cp:revision>
  <dcterms:created xsi:type="dcterms:W3CDTF">2022-11-28T10:30:03Z</dcterms:created>
  <dcterms:modified xsi:type="dcterms:W3CDTF">2025-11-19T16:43:24Z</dcterms:modified>
</cp:coreProperties>
</file>