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1"/>
  </p:notesMasterIdLst>
  <p:sldIdLst>
    <p:sldId id="256" r:id="rId2"/>
    <p:sldId id="258" r:id="rId3"/>
    <p:sldId id="313" r:id="rId4"/>
    <p:sldId id="259" r:id="rId5"/>
    <p:sldId id="362" r:id="rId6"/>
    <p:sldId id="324" r:id="rId7"/>
    <p:sldId id="366" r:id="rId8"/>
    <p:sldId id="375" r:id="rId9"/>
    <p:sldId id="388" r:id="rId10"/>
    <p:sldId id="387" r:id="rId11"/>
    <p:sldId id="390" r:id="rId12"/>
    <p:sldId id="392" r:id="rId13"/>
    <p:sldId id="385" r:id="rId14"/>
    <p:sldId id="386" r:id="rId15"/>
    <p:sldId id="372" r:id="rId16"/>
    <p:sldId id="384" r:id="rId17"/>
    <p:sldId id="260" r:id="rId18"/>
    <p:sldId id="394"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B22"/>
    <a:srgbClr val="609A3D"/>
    <a:srgbClr val="FFFFFF"/>
    <a:srgbClr val="126B2D"/>
    <a:srgbClr val="035C22"/>
    <a:srgbClr val="D6EBC7"/>
    <a:srgbClr val="AAD87E"/>
    <a:srgbClr val="4C9F53"/>
    <a:srgbClr val="8CB872"/>
    <a:srgbClr val="BAD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01" d="100"/>
          <a:sy n="101" d="100"/>
        </p:scale>
        <p:origin x="522" y="90"/>
      </p:cViewPr>
      <p:guideLst/>
    </p:cSldViewPr>
  </p:slideViewPr>
  <p:notesTextViewPr>
    <p:cViewPr>
      <p:scale>
        <a:sx n="3" d="2"/>
        <a:sy n="3" d="2"/>
      </p:scale>
      <p:origin x="0" y="0"/>
    </p:cViewPr>
  </p:notesTextViewPr>
  <p:sorterViewPr>
    <p:cViewPr varScale="1">
      <p:scale>
        <a:sx n="100" d="100"/>
        <a:sy n="100"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0AF88-6AE6-4B27-A2BC-0CFA001662DD}"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232AC-867E-4EF6-B1A0-CB0B848CFAA2}" type="slidenum">
              <a:rPr lang="en-GB" smtClean="0"/>
              <a:t>‹#›</a:t>
            </a:fld>
            <a:endParaRPr lang="en-GB"/>
          </a:p>
        </p:txBody>
      </p:sp>
    </p:spTree>
    <p:extLst>
      <p:ext uri="{BB962C8B-B14F-4D97-AF65-F5344CB8AC3E}">
        <p14:creationId xmlns:p14="http://schemas.microsoft.com/office/powerpoint/2010/main" val="337907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F232AC-867E-4EF6-B1A0-CB0B848CFAA2}" type="slidenum">
              <a:rPr lang="en-GB" smtClean="0"/>
              <a:t>1</a:t>
            </a:fld>
            <a:endParaRPr lang="en-GB"/>
          </a:p>
        </p:txBody>
      </p:sp>
    </p:spTree>
    <p:extLst>
      <p:ext uri="{BB962C8B-B14F-4D97-AF65-F5344CB8AC3E}">
        <p14:creationId xmlns:p14="http://schemas.microsoft.com/office/powerpoint/2010/main" val="331516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552C-CEE5-93B7-56E5-151569D5EA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2ED28ED-7D2D-870E-A225-06F54B90F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8F79ACA-336C-48B2-8846-8A9393D91329}"/>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455EC89C-C3AF-CFA1-74D9-7AA4FC40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EEC6E-F1EE-9082-E85E-7CEB3E02BE9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0591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948D-CB86-62E1-542C-B8C7D0D72D1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2054AA-D196-F95D-A920-538F5A5E00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3B6F4E-A3A1-D594-2314-638E84736F64}"/>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0E8EC84C-B6F0-A740-7685-1891C25A1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A2D37-2601-8DFA-1A25-18042CF1540E}"/>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5667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21DA-1D3C-8BE9-1BE4-1C3A90B7A63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52714F-C6BC-98AF-0881-5FA78F58A6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E5BEFE-BB72-A14A-7DFE-D251B7025009}"/>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063DE673-D188-E3F8-7ED6-9942C2742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E9982-F197-CCC9-4795-F30DF8F5AF5C}"/>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5535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B7AE-7B73-EA7A-F625-AE06DFE71C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0CBD53A-22D2-B939-8BB6-7BB1B81BD3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25673F-CE30-DF7C-DD6D-8A58D291A8D3}"/>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F0379037-3F64-6709-6711-DC62E01AB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1CD0C-487A-BE49-562F-AFF9E1C916F1}"/>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18890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88C6-7C1F-C4BD-51AF-A343E81767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7A0B32-7398-104A-590C-BADB19EC40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EC1DE8-6000-141E-EF42-1777FF3B82A5}"/>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BE327402-09D7-2339-12A0-787A01949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A60BB-8C84-4F41-2208-B0F1C0697368}"/>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3293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00A4-DD34-7D7D-9B5A-C06C025586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D0A993A-EFE1-9B5B-CC40-EDB1208E5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866A56-1B0B-1A7E-028D-297D1188FA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1FA9F77-5CEC-CB7B-4A02-1EA2D6F5B1A7}"/>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6" name="Footer Placeholder 5">
            <a:extLst>
              <a:ext uri="{FF2B5EF4-FFF2-40B4-BE49-F238E27FC236}">
                <a16:creationId xmlns:a16="http://schemas.microsoft.com/office/drawing/2014/main" id="{89E67852-8596-2728-6A9D-730BF1C9E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D16D-FEE5-DD4F-8AB0-4084C23CCEF6}"/>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3579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6FE0-0BAE-E7C9-4955-E12DB29FD7D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5E90B01-5931-03B1-B055-6645FDE2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CF7B42-D5E2-0D31-D0A4-0BF84656BB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E23AF5A-E812-3911-A5CD-47A7FB9F9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AD223D-F93B-C2EF-B9F7-C9DFF0342E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FA160E4-AA80-DA53-2593-529AD5C23E08}"/>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8" name="Footer Placeholder 7">
            <a:extLst>
              <a:ext uri="{FF2B5EF4-FFF2-40B4-BE49-F238E27FC236}">
                <a16:creationId xmlns:a16="http://schemas.microsoft.com/office/drawing/2014/main" id="{6DB6ECC8-7C70-4AC7-714A-577FE34A7B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2F7B71-7408-8B10-664F-9567392CF4B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7596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EDF3-797B-CA56-51DC-8732AB9F062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DEC6C12-9825-4AA0-1E9E-1F4B5616F693}"/>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4" name="Footer Placeholder 3">
            <a:extLst>
              <a:ext uri="{FF2B5EF4-FFF2-40B4-BE49-F238E27FC236}">
                <a16:creationId xmlns:a16="http://schemas.microsoft.com/office/drawing/2014/main" id="{26E1B49B-5FD1-83A9-E2BC-9A821484EA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CB030-B970-B1A8-655E-0F6F5C7C0AB3}"/>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7412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C7AB2-FF0F-1175-09C3-F0F855704C6F}"/>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3" name="Footer Placeholder 2">
            <a:extLst>
              <a:ext uri="{FF2B5EF4-FFF2-40B4-BE49-F238E27FC236}">
                <a16:creationId xmlns:a16="http://schemas.microsoft.com/office/drawing/2014/main" id="{04ABDC52-BFCB-A148-5063-BBF099FCC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72E34-7BEE-468E-2BEF-1A731579D6C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5459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5011-714E-6891-DD92-0FF7C0484B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71454A3-CA65-B454-24A8-BD161F899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1873D19-E8A9-5E2B-5C80-6B79E854E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9F5AC-655F-5205-76DD-C48ABA91C775}"/>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6" name="Footer Placeholder 5">
            <a:extLst>
              <a:ext uri="{FF2B5EF4-FFF2-40B4-BE49-F238E27FC236}">
                <a16:creationId xmlns:a16="http://schemas.microsoft.com/office/drawing/2014/main" id="{F1BAF303-497A-CD45-86FC-1D9F40CCF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01AEC-7E77-B535-DC3C-AC7D9323DB51}"/>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0506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65-2696-7406-2050-043FD4751B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F1CD49D-075A-3C35-8C77-DABBB2D9B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238C20-0D7B-A498-96D2-8F50528BD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19BB09-2D9A-11DC-7DD0-FEE94669504E}"/>
              </a:ext>
            </a:extLst>
          </p:cNvPr>
          <p:cNvSpPr>
            <a:spLocks noGrp="1"/>
          </p:cNvSpPr>
          <p:nvPr>
            <p:ph type="dt" sz="half" idx="10"/>
          </p:nvPr>
        </p:nvSpPr>
        <p:spPr/>
        <p:txBody>
          <a:bodyPr/>
          <a:lstStyle/>
          <a:p>
            <a:fld id="{1E351CED-465B-40B5-ADCE-957C918F227B}" type="datetimeFigureOut">
              <a:rPr lang="en-US" smtClean="0"/>
              <a:t>11/13/2025</a:t>
            </a:fld>
            <a:endParaRPr lang="en-US"/>
          </a:p>
        </p:txBody>
      </p:sp>
      <p:sp>
        <p:nvSpPr>
          <p:cNvPr id="6" name="Footer Placeholder 5">
            <a:extLst>
              <a:ext uri="{FF2B5EF4-FFF2-40B4-BE49-F238E27FC236}">
                <a16:creationId xmlns:a16="http://schemas.microsoft.com/office/drawing/2014/main" id="{A79DAD99-8854-2D5D-F715-8CC2284D1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431B2-A07D-4C02-50E7-B61BEE35A786}"/>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7676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7FA89-85FE-468C-0852-81BAF47E0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9E7C32D-F2A3-E0BE-BA99-5A18C9008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E6ED487-668A-E86C-ECC4-EDB8513F4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351CED-465B-40B5-ADCE-957C918F227B}" type="datetimeFigureOut">
              <a:rPr lang="en-US" smtClean="0"/>
              <a:t>11/13/2025</a:t>
            </a:fld>
            <a:endParaRPr lang="en-US"/>
          </a:p>
        </p:txBody>
      </p:sp>
      <p:sp>
        <p:nvSpPr>
          <p:cNvPr id="5" name="Footer Placeholder 4">
            <a:extLst>
              <a:ext uri="{FF2B5EF4-FFF2-40B4-BE49-F238E27FC236}">
                <a16:creationId xmlns:a16="http://schemas.microsoft.com/office/drawing/2014/main" id="{7E70B889-9CE7-2E57-D918-F6539927A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78C1E3-59B4-F7B2-95AA-BB9E99596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415473571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13"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cid:image001.png@01D915FF.259CFF30" TargetMode="External"/><Relationship Id="rId12"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7.xml.rels><?xml version="1.0" encoding="UTF-8" standalone="yes"?>
<Relationships xmlns="http://schemas.openxmlformats.org/package/2006/relationships"><Relationship Id="rId3" Type="http://schemas.openxmlformats.org/officeDocument/2006/relationships/hyperlink" Target="http://www.gd.eppo.int/"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bsky.app/profile/epponews.bsky.social" TargetMode="External"/><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hyperlink" Target="https://www.linkedin.com/company/eppo-oepp/" TargetMode="External"/><Relationship Id="rId1" Type="http://schemas.openxmlformats.org/officeDocument/2006/relationships/slideLayout" Target="../slideLayouts/slideLayout2.xml"/><Relationship Id="rId6" Type="http://schemas.openxmlformats.org/officeDocument/2006/relationships/hyperlink" Target="https://tinyurl.com/eppo-whatsapp" TargetMode="External"/><Relationship Id="rId11" Type="http://schemas.openxmlformats.org/officeDocument/2006/relationships/image" Target="../media/image44.png"/><Relationship Id="rId5" Type="http://schemas.openxmlformats.org/officeDocument/2006/relationships/hyperlink" Target="https://t.me/eppo_news" TargetMode="External"/><Relationship Id="rId10" Type="http://schemas.openxmlformats.org/officeDocument/2006/relationships/image" Target="../media/image43.png"/><Relationship Id="rId4" Type="http://schemas.openxmlformats.org/officeDocument/2006/relationships/hyperlink" Target="https://www.facebook.com/EPPOsecretariat/" TargetMode="Externa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BD28C51-73DA-81E6-8191-B296230F8839}"/>
              </a:ext>
            </a:extLst>
          </p:cNvPr>
          <p:cNvSpPr txBox="1">
            <a:spLocks/>
          </p:cNvSpPr>
          <p:nvPr/>
        </p:nvSpPr>
        <p:spPr>
          <a:xfrm>
            <a:off x="914396" y="2338161"/>
            <a:ext cx="10610853" cy="1695448"/>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GB" sz="4800" b="1" dirty="0">
                <a:solidFill>
                  <a:srgbClr val="025B22"/>
                </a:solidFill>
                <a:latin typeface="Montserrat SemiBold" panose="00000700000000000000" pitchFamily="2" charset="0"/>
              </a:rPr>
              <a:t>EPPO PM 3 Standards - disseminating information to inspectors in the EPPO region </a:t>
            </a:r>
          </a:p>
          <a:p>
            <a:pPr algn="l">
              <a:spcAft>
                <a:spcPts val="600"/>
              </a:spcAft>
            </a:pPr>
            <a:endParaRPr lang="en-GB" sz="4800" b="1" dirty="0">
              <a:latin typeface="Montserrat SemiBold" panose="00000700000000000000" pitchFamily="2" charset="0"/>
            </a:endParaRPr>
          </a:p>
        </p:txBody>
      </p:sp>
      <p:sp>
        <p:nvSpPr>
          <p:cNvPr id="19" name="Subtitle 2">
            <a:extLst>
              <a:ext uri="{FF2B5EF4-FFF2-40B4-BE49-F238E27FC236}">
                <a16:creationId xmlns:a16="http://schemas.microsoft.com/office/drawing/2014/main" id="{24439986-B514-055C-8280-D7071FF53828}"/>
              </a:ext>
            </a:extLst>
          </p:cNvPr>
          <p:cNvSpPr txBox="1">
            <a:spLocks/>
          </p:cNvSpPr>
          <p:nvPr/>
        </p:nvSpPr>
        <p:spPr>
          <a:xfrm>
            <a:off x="1066796" y="4430034"/>
            <a:ext cx="4173415" cy="83910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lnSpc>
                <a:spcPct val="120000"/>
              </a:lnSpc>
            </a:pPr>
            <a:r>
              <a:rPr lang="en-US" sz="2000" dirty="0">
                <a:solidFill>
                  <a:srgbClr val="025B22"/>
                </a:solidFill>
                <a:latin typeface="Montserrat SemiBold" panose="00000700000000000000" pitchFamily="2" charset="0"/>
              </a:rPr>
              <a:t>Rob Tanner</a:t>
            </a:r>
          </a:p>
          <a:p>
            <a:pPr indent="-228600" algn="l">
              <a:lnSpc>
                <a:spcPct val="120000"/>
              </a:lnSpc>
            </a:pPr>
            <a:r>
              <a:rPr lang="en-US" sz="2000" dirty="0">
                <a:solidFill>
                  <a:srgbClr val="025B22"/>
                </a:solidFill>
                <a:latin typeface="Montserrat SemiBold" panose="00000700000000000000" pitchFamily="2" charset="0"/>
              </a:rPr>
              <a:t>Scientific Officer </a:t>
            </a:r>
          </a:p>
          <a:p>
            <a:pPr indent="-228600" algn="l">
              <a:lnSpc>
                <a:spcPct val="120000"/>
              </a:lnSpc>
            </a:pPr>
            <a:endParaRPr lang="en-US" sz="2000" dirty="0">
              <a:latin typeface="Montserrat SemiBold" panose="00000700000000000000" pitchFamily="2" charset="0"/>
            </a:endParaRPr>
          </a:p>
          <a:p>
            <a:pPr indent="-228600" algn="l">
              <a:lnSpc>
                <a:spcPct val="120000"/>
              </a:lnSpc>
            </a:pPr>
            <a:endParaRPr lang="en-US" sz="2000" dirty="0">
              <a:latin typeface="Montserrat SemiBold" panose="00000700000000000000" pitchFamily="2" charset="0"/>
            </a:endParaRPr>
          </a:p>
        </p:txBody>
      </p:sp>
      <p:pic>
        <p:nvPicPr>
          <p:cNvPr id="21" name="Picture 20" descr="A circular logo with trees and plants&#10;&#10;AI-generated content may be incorrect.">
            <a:extLst>
              <a:ext uri="{FF2B5EF4-FFF2-40B4-BE49-F238E27FC236}">
                <a16:creationId xmlns:a16="http://schemas.microsoft.com/office/drawing/2014/main" id="{8159A11A-D385-FE1F-00CB-2F9EAB323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350" y="1"/>
            <a:ext cx="2033360" cy="2033360"/>
          </a:xfrm>
          <a:prstGeom prst="rect">
            <a:avLst/>
          </a:prstGeom>
        </p:spPr>
      </p:pic>
      <p:sp>
        <p:nvSpPr>
          <p:cNvPr id="25" name="Rectangle 24">
            <a:extLst>
              <a:ext uri="{FF2B5EF4-FFF2-40B4-BE49-F238E27FC236}">
                <a16:creationId xmlns:a16="http://schemas.microsoft.com/office/drawing/2014/main" id="{8880E48D-21C6-CFC8-EC03-CEFAB354AAFD}"/>
              </a:ext>
            </a:extLst>
          </p:cNvPr>
          <p:cNvSpPr/>
          <p:nvPr/>
        </p:nvSpPr>
        <p:spPr>
          <a:xfrm>
            <a:off x="0" y="5574569"/>
            <a:ext cx="12192000" cy="71193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dirty="0" err="1">
                <a:solidFill>
                  <a:schemeClr val="bg1"/>
                </a:solidFill>
                <a:latin typeface="Montserrat SemiBold" panose="00000700000000000000" pitchFamily="2" charset="0"/>
              </a:rPr>
              <a:t>European</a:t>
            </a:r>
            <a:r>
              <a:rPr lang="fr-FR" sz="2400" b="1" dirty="0">
                <a:solidFill>
                  <a:schemeClr val="bg1"/>
                </a:solidFill>
                <a:latin typeface="Montserrat SemiBold" panose="00000700000000000000" pitchFamily="2" charset="0"/>
              </a:rPr>
              <a:t> and </a:t>
            </a:r>
            <a:r>
              <a:rPr lang="fr-FR" sz="2400" b="1" dirty="0" err="1">
                <a:solidFill>
                  <a:schemeClr val="bg1"/>
                </a:solidFill>
                <a:latin typeface="Montserrat SemiBold" panose="00000700000000000000" pitchFamily="2" charset="0"/>
              </a:rPr>
              <a:t>Mediterranean</a:t>
            </a:r>
            <a:r>
              <a:rPr lang="fr-FR" sz="2400" b="1" dirty="0">
                <a:solidFill>
                  <a:schemeClr val="bg1"/>
                </a:solidFill>
                <a:latin typeface="Montserrat SemiBold" panose="00000700000000000000" pitchFamily="2" charset="0"/>
              </a:rPr>
              <a:t> Plant Protection </a:t>
            </a:r>
            <a:r>
              <a:rPr lang="fr-FR" sz="2400" b="1" dirty="0" err="1">
                <a:solidFill>
                  <a:schemeClr val="bg1"/>
                </a:solidFill>
                <a:latin typeface="Montserrat SemiBold" panose="00000700000000000000" pitchFamily="2" charset="0"/>
              </a:rPr>
              <a:t>Organization</a:t>
            </a:r>
            <a:endParaRPr lang="fr-FR" dirty="0">
              <a:solidFill>
                <a:schemeClr val="bg1"/>
              </a:solidFill>
              <a:latin typeface="Montserrat SemiBold" panose="00000700000000000000" pitchFamily="2" charset="0"/>
            </a:endParaRPr>
          </a:p>
        </p:txBody>
      </p:sp>
      <p:sp>
        <p:nvSpPr>
          <p:cNvPr id="31" name="Rectangle 30">
            <a:extLst>
              <a:ext uri="{FF2B5EF4-FFF2-40B4-BE49-F238E27FC236}">
                <a16:creationId xmlns:a16="http://schemas.microsoft.com/office/drawing/2014/main" id="{BD183065-16CF-FB1B-6FB9-47294190751D}"/>
              </a:ext>
            </a:extLst>
          </p:cNvPr>
          <p:cNvSpPr/>
          <p:nvPr/>
        </p:nvSpPr>
        <p:spPr>
          <a:xfrm>
            <a:off x="1066797" y="3873536"/>
            <a:ext cx="5029203" cy="112485"/>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p>
        </p:txBody>
      </p:sp>
    </p:spTree>
    <p:extLst>
      <p:ext uri="{BB962C8B-B14F-4D97-AF65-F5344CB8AC3E}">
        <p14:creationId xmlns:p14="http://schemas.microsoft.com/office/powerpoint/2010/main" val="3033658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7D9E4-9DD5-98A2-A88F-002294C033E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28844D-94F8-6747-4D40-FAC4CC5F7E4F}"/>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8A514F9C-5036-7111-A8C9-FA645C6AFEFD}"/>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7AC44C3C-6391-8437-4BCC-6B281A14DA68}"/>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92DEBBEA-3E41-905F-769C-637F8B53483B}"/>
              </a:ext>
            </a:extLst>
          </p:cNvPr>
          <p:cNvSpPr txBox="1">
            <a:spLocks/>
          </p:cNvSpPr>
          <p:nvPr/>
        </p:nvSpPr>
        <p:spPr>
          <a:xfrm>
            <a:off x="350732" y="337574"/>
            <a:ext cx="10750084"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Inspection Standards (contents)</a:t>
            </a:r>
          </a:p>
        </p:txBody>
      </p:sp>
      <p:sp>
        <p:nvSpPr>
          <p:cNvPr id="3" name="Rectangle 2">
            <a:extLst>
              <a:ext uri="{FF2B5EF4-FFF2-40B4-BE49-F238E27FC236}">
                <a16:creationId xmlns:a16="http://schemas.microsoft.com/office/drawing/2014/main" id="{F33D816E-CF39-CB28-490B-A8EF70B34721}"/>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10</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877310A1-4867-1223-BFEC-ED75F4E8142B}"/>
              </a:ext>
            </a:extLst>
          </p:cNvPr>
          <p:cNvSpPr>
            <a:spLocks noGrp="1"/>
          </p:cNvSpPr>
          <p:nvPr>
            <p:ph idx="1"/>
          </p:nvPr>
        </p:nvSpPr>
        <p:spPr>
          <a:xfrm>
            <a:off x="177966" y="1648001"/>
            <a:ext cx="11325186" cy="4074322"/>
          </a:xfrm>
        </p:spPr>
        <p:txBody>
          <a:bodyPr>
            <a:normAutofit/>
          </a:bodyPr>
          <a:lstStyle/>
          <a:p>
            <a:pPr marL="0" indent="0">
              <a:buNone/>
            </a:pPr>
            <a:r>
              <a:rPr lang="en-GB" sz="2000" i="1" dirty="0">
                <a:solidFill>
                  <a:srgbClr val="025B22"/>
                </a:solidFill>
              </a:rPr>
              <a:t> </a:t>
            </a:r>
            <a:r>
              <a:rPr lang="en-US" sz="2000" dirty="0">
                <a:solidFill>
                  <a:srgbClr val="025B22"/>
                </a:solidFill>
              </a:rPr>
              <a:t>Includes:</a:t>
            </a:r>
          </a:p>
          <a:p>
            <a:pPr lvl="1"/>
            <a:r>
              <a:rPr lang="en-GB" sz="1800" dirty="0">
                <a:solidFill>
                  <a:srgbClr val="025B22"/>
                </a:solidFill>
              </a:rPr>
              <a:t>Specific scope </a:t>
            </a:r>
          </a:p>
          <a:p>
            <a:pPr lvl="1"/>
            <a:r>
              <a:rPr lang="en-GB" sz="1800" dirty="0">
                <a:solidFill>
                  <a:srgbClr val="025B22"/>
                </a:solidFill>
              </a:rPr>
              <a:t>Introduction </a:t>
            </a:r>
          </a:p>
          <a:p>
            <a:pPr lvl="1"/>
            <a:r>
              <a:rPr lang="en-GB" sz="1800" dirty="0">
                <a:solidFill>
                  <a:srgbClr val="025B22"/>
                </a:solidFill>
              </a:rPr>
              <a:t>Phytosanitary inspections </a:t>
            </a:r>
          </a:p>
          <a:p>
            <a:pPr lvl="1"/>
            <a:r>
              <a:rPr lang="en-GB" sz="1800" dirty="0">
                <a:solidFill>
                  <a:srgbClr val="025B22"/>
                </a:solidFill>
              </a:rPr>
              <a:t>Crop / Commodity concerned</a:t>
            </a:r>
          </a:p>
          <a:p>
            <a:pPr lvl="1"/>
            <a:r>
              <a:rPr lang="en-GB" sz="1800" dirty="0">
                <a:solidFill>
                  <a:srgbClr val="025B22"/>
                </a:solidFill>
              </a:rPr>
              <a:t>Pests of concern for the EPPO region</a:t>
            </a:r>
          </a:p>
          <a:p>
            <a:pPr lvl="1"/>
            <a:r>
              <a:rPr lang="en-GB" sz="1800" dirty="0">
                <a:solidFill>
                  <a:srgbClr val="025B22"/>
                </a:solidFill>
              </a:rPr>
              <a:t>Sampling for laboratory testing</a:t>
            </a:r>
          </a:p>
          <a:p>
            <a:pPr lvl="1"/>
            <a:endParaRPr lang="en-GB" sz="1800" dirty="0">
              <a:solidFill>
                <a:srgbClr val="025B22"/>
              </a:solidFill>
            </a:endParaRPr>
          </a:p>
          <a:p>
            <a:pPr lvl="1"/>
            <a:r>
              <a:rPr lang="en-GB" sz="1800" dirty="0">
                <a:solidFill>
                  <a:srgbClr val="025B22"/>
                </a:solidFill>
              </a:rPr>
              <a:t>Appendix 1: Specific procedures</a:t>
            </a:r>
          </a:p>
          <a:p>
            <a:pPr lvl="1"/>
            <a:r>
              <a:rPr lang="en-GB" sz="1800" dirty="0">
                <a:solidFill>
                  <a:srgbClr val="025B22"/>
                </a:solidFill>
              </a:rPr>
              <a:t>Appendix 2: Short procedure for inspectors</a:t>
            </a:r>
          </a:p>
          <a:p>
            <a:pPr lvl="1"/>
            <a:endParaRPr lang="fr-FR" sz="1600" dirty="0">
              <a:highlight>
                <a:srgbClr val="FFFF00"/>
              </a:highlight>
            </a:endParaRPr>
          </a:p>
        </p:txBody>
      </p:sp>
      <p:pic>
        <p:nvPicPr>
          <p:cNvPr id="11" name="Picture 10" descr="A screenshot of a computer screen&#10;&#10;AI-generated content may be incorrect.">
            <a:extLst>
              <a:ext uri="{FF2B5EF4-FFF2-40B4-BE49-F238E27FC236}">
                <a16:creationId xmlns:a16="http://schemas.microsoft.com/office/drawing/2014/main" id="{5659447E-9D88-CE85-70BF-112AE794A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112" y="4171632"/>
            <a:ext cx="6584865" cy="2348794"/>
          </a:xfrm>
          <a:prstGeom prst="rect">
            <a:avLst/>
          </a:prstGeom>
        </p:spPr>
      </p:pic>
      <p:pic>
        <p:nvPicPr>
          <p:cNvPr id="15" name="Picture 14" descr="Close-up of a tree branch with leaves&#10;&#10;AI-generated content may be incorrect.">
            <a:extLst>
              <a:ext uri="{FF2B5EF4-FFF2-40B4-BE49-F238E27FC236}">
                <a16:creationId xmlns:a16="http://schemas.microsoft.com/office/drawing/2014/main" id="{9C315B0A-A32B-CE99-934D-A6CFFB72D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026" y="2061237"/>
            <a:ext cx="2731008" cy="2048256"/>
          </a:xfrm>
          <a:prstGeom prst="rect">
            <a:avLst/>
          </a:prstGeom>
        </p:spPr>
      </p:pic>
      <p:pic>
        <p:nvPicPr>
          <p:cNvPr id="18" name="Picture 17" descr="Close-up of a leaf on a tree&#10;&#10;AI-generated content may be incorrect.">
            <a:extLst>
              <a:ext uri="{FF2B5EF4-FFF2-40B4-BE49-F238E27FC236}">
                <a16:creationId xmlns:a16="http://schemas.microsoft.com/office/drawing/2014/main" id="{E4843ED9-694A-DF05-49B1-A65EBBAA4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864" y="2055432"/>
            <a:ext cx="2273808" cy="2048256"/>
          </a:xfrm>
          <a:prstGeom prst="rect">
            <a:avLst/>
          </a:prstGeom>
        </p:spPr>
      </p:pic>
    </p:spTree>
    <p:extLst>
      <p:ext uri="{BB962C8B-B14F-4D97-AF65-F5344CB8AC3E}">
        <p14:creationId xmlns:p14="http://schemas.microsoft.com/office/powerpoint/2010/main" val="3589127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58E1-8C43-1940-C8CB-6222430CD45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BE2BFAF-91C1-4A17-C9E5-F7BF361849EE}"/>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E84E8720-73A5-2559-CC08-6D1F96F8E21F}"/>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A487AE56-A994-2794-A1FD-2A55F01243F1}"/>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EE34BDE5-006D-0B92-FF79-4E8D4822A410}"/>
              </a:ext>
            </a:extLst>
          </p:cNvPr>
          <p:cNvSpPr txBox="1">
            <a:spLocks/>
          </p:cNvSpPr>
          <p:nvPr/>
        </p:nvSpPr>
        <p:spPr>
          <a:xfrm>
            <a:off x="350732" y="337574"/>
            <a:ext cx="11180500"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spcAft>
                <a:spcPts val="600"/>
              </a:spcAft>
              <a:defRPr/>
            </a:pP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Inspection Standards</a:t>
            </a:r>
            <a:r>
              <a:rPr lang="en-US" sz="4800" b="1" dirty="0">
                <a:solidFill>
                  <a:prstClr val="white"/>
                </a:solidFill>
                <a:latin typeface="Montserrat SemiBold" panose="00000700000000000000" pitchFamily="2" charset="0"/>
              </a:rPr>
              <a:t> (contents) </a:t>
            </a:r>
            <a:endPar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endParaRPr>
          </a:p>
        </p:txBody>
      </p:sp>
      <p:sp>
        <p:nvSpPr>
          <p:cNvPr id="3" name="Rectangle 2">
            <a:extLst>
              <a:ext uri="{FF2B5EF4-FFF2-40B4-BE49-F238E27FC236}">
                <a16:creationId xmlns:a16="http://schemas.microsoft.com/office/drawing/2014/main" id="{EB25BBBA-B8B3-D9C7-7886-AA43F19C8283}"/>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11</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9B346291-381C-0CF6-4825-94D9F2E21E4D}"/>
              </a:ext>
            </a:extLst>
          </p:cNvPr>
          <p:cNvSpPr>
            <a:spLocks noGrp="1"/>
          </p:cNvSpPr>
          <p:nvPr>
            <p:ph idx="1"/>
          </p:nvPr>
        </p:nvSpPr>
        <p:spPr>
          <a:xfrm>
            <a:off x="177966" y="1648001"/>
            <a:ext cx="11279466" cy="4074322"/>
          </a:xfrm>
        </p:spPr>
        <p:txBody>
          <a:bodyPr>
            <a:normAutofit/>
          </a:bodyPr>
          <a:lstStyle/>
          <a:p>
            <a:pPr marL="0" indent="0">
              <a:buNone/>
            </a:pPr>
            <a:r>
              <a:rPr lang="en-GB" sz="2000" b="1" dirty="0">
                <a:solidFill>
                  <a:srgbClr val="025B22"/>
                </a:solidFill>
              </a:rPr>
              <a:t>Phytosanitary inspections</a:t>
            </a:r>
          </a:p>
          <a:p>
            <a:r>
              <a:rPr lang="en-GB" sz="2000" dirty="0">
                <a:solidFill>
                  <a:srgbClr val="025B22"/>
                </a:solidFill>
              </a:rPr>
              <a:t>What should be selected for inspection?  Which parts?</a:t>
            </a:r>
          </a:p>
          <a:p>
            <a:r>
              <a:rPr lang="en-GB" sz="2000" dirty="0">
                <a:solidFill>
                  <a:srgbClr val="025B22"/>
                </a:solidFill>
              </a:rPr>
              <a:t>When should inspections take place and under what conditions (e.g. light, weather)?</a:t>
            </a:r>
          </a:p>
          <a:p>
            <a:r>
              <a:rPr lang="en-GB" sz="2000" dirty="0">
                <a:solidFill>
                  <a:srgbClr val="025B22"/>
                </a:solidFill>
              </a:rPr>
              <a:t>Where should inspections take place, including any inspections in the vicinity?</a:t>
            </a:r>
          </a:p>
          <a:p>
            <a:r>
              <a:rPr lang="en-GB" sz="2000" dirty="0">
                <a:solidFill>
                  <a:srgbClr val="025B22"/>
                </a:solidFill>
              </a:rPr>
              <a:t>What symptoms might be seen?</a:t>
            </a:r>
          </a:p>
          <a:p>
            <a:r>
              <a:rPr lang="en-GB" sz="2000" dirty="0">
                <a:solidFill>
                  <a:srgbClr val="025B22"/>
                </a:solidFill>
              </a:rPr>
              <a:t>How can inspections be targeted to maximise the probability of detection?</a:t>
            </a:r>
          </a:p>
          <a:p>
            <a:r>
              <a:rPr lang="en-GB" sz="2000" dirty="0">
                <a:solidFill>
                  <a:srgbClr val="025B22"/>
                </a:solidFill>
              </a:rPr>
              <a:t>Guidance on risk-based sampling</a:t>
            </a:r>
          </a:p>
          <a:p>
            <a:r>
              <a:rPr lang="en-GB" sz="2000" dirty="0">
                <a:solidFill>
                  <a:srgbClr val="025B22"/>
                </a:solidFill>
              </a:rPr>
              <a:t>Lot identification</a:t>
            </a:r>
          </a:p>
          <a:p>
            <a:r>
              <a:rPr lang="en-GB" sz="2000" dirty="0">
                <a:solidFill>
                  <a:srgbClr val="025B22"/>
                </a:solidFill>
              </a:rPr>
              <a:t>Inspection units</a:t>
            </a:r>
          </a:p>
          <a:p>
            <a:r>
              <a:rPr lang="en-GB" sz="2000" dirty="0">
                <a:solidFill>
                  <a:srgbClr val="025B22"/>
                </a:solidFill>
              </a:rPr>
              <a:t>Sampling</a:t>
            </a:r>
          </a:p>
          <a:p>
            <a:pPr marL="0" indent="0">
              <a:buNone/>
            </a:pPr>
            <a:endParaRPr lang="en-GB" sz="2000" dirty="0">
              <a:solidFill>
                <a:srgbClr val="025B22"/>
              </a:solidFill>
            </a:endParaRPr>
          </a:p>
          <a:p>
            <a:pPr lvl="1"/>
            <a:endParaRPr lang="fr-FR" sz="1600" dirty="0">
              <a:highlight>
                <a:srgbClr val="FFFF00"/>
              </a:highlight>
            </a:endParaRPr>
          </a:p>
        </p:txBody>
      </p:sp>
      <p:pic>
        <p:nvPicPr>
          <p:cNvPr id="8" name="Picture 7" descr="A diagram of a dice&#10;&#10;AI-generated content may be incorrect.">
            <a:extLst>
              <a:ext uri="{FF2B5EF4-FFF2-40B4-BE49-F238E27FC236}">
                <a16:creationId xmlns:a16="http://schemas.microsoft.com/office/drawing/2014/main" id="{EA453978-DA13-5C48-4E7A-A3C358E29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383" y="4610397"/>
            <a:ext cx="4648849" cy="1910029"/>
          </a:xfrm>
          <a:prstGeom prst="rect">
            <a:avLst/>
          </a:prstGeom>
        </p:spPr>
      </p:pic>
    </p:spTree>
    <p:extLst>
      <p:ext uri="{BB962C8B-B14F-4D97-AF65-F5344CB8AC3E}">
        <p14:creationId xmlns:p14="http://schemas.microsoft.com/office/powerpoint/2010/main" val="361454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EC54C-C117-C759-301B-C96C4CFA793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3F8B029-8A33-8065-DED0-B1B2B419F8DE}"/>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2141C691-8D43-20DD-8BA9-EE04EB52425F}"/>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810DAEE3-07B6-78D2-8500-5CACA4DB9693}"/>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7D24EF20-C0C5-A116-9FE4-8E600B3A8957}"/>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12</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pic>
        <p:nvPicPr>
          <p:cNvPr id="10" name="Picture 9" descr="A white paper with black text&#10;&#10;AI-generated content may be incorrect.">
            <a:extLst>
              <a:ext uri="{FF2B5EF4-FFF2-40B4-BE49-F238E27FC236}">
                <a16:creationId xmlns:a16="http://schemas.microsoft.com/office/drawing/2014/main" id="{639724F7-01F2-BE43-4F44-AE0C84919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92" y="1789002"/>
            <a:ext cx="7387708" cy="3951565"/>
          </a:xfrm>
          <a:prstGeom prst="rect">
            <a:avLst/>
          </a:prstGeom>
        </p:spPr>
      </p:pic>
      <p:sp>
        <p:nvSpPr>
          <p:cNvPr id="11" name="Title 1">
            <a:extLst>
              <a:ext uri="{FF2B5EF4-FFF2-40B4-BE49-F238E27FC236}">
                <a16:creationId xmlns:a16="http://schemas.microsoft.com/office/drawing/2014/main" id="{3EC88883-8BCB-5B24-A15A-14A96BF58968}"/>
              </a:ext>
            </a:extLst>
          </p:cNvPr>
          <p:cNvSpPr txBox="1">
            <a:spLocks/>
          </p:cNvSpPr>
          <p:nvPr/>
        </p:nvSpPr>
        <p:spPr>
          <a:xfrm>
            <a:off x="350732" y="337574"/>
            <a:ext cx="11180500"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spcAft>
                <a:spcPts val="600"/>
              </a:spcAft>
              <a:defRPr/>
            </a:pP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Inspection Standards</a:t>
            </a:r>
            <a:r>
              <a:rPr lang="en-US" sz="4800" b="1" dirty="0">
                <a:solidFill>
                  <a:prstClr val="white"/>
                </a:solidFill>
                <a:latin typeface="Montserrat SemiBold" panose="00000700000000000000" pitchFamily="2" charset="0"/>
              </a:rPr>
              <a:t> (contents) </a:t>
            </a:r>
            <a:endPar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endParaRPr>
          </a:p>
        </p:txBody>
      </p:sp>
      <p:sp>
        <p:nvSpPr>
          <p:cNvPr id="12" name="TextBox 11">
            <a:extLst>
              <a:ext uri="{FF2B5EF4-FFF2-40B4-BE49-F238E27FC236}">
                <a16:creationId xmlns:a16="http://schemas.microsoft.com/office/drawing/2014/main" id="{3435CB17-BA66-56D1-403B-B664320FE664}"/>
              </a:ext>
            </a:extLst>
          </p:cNvPr>
          <p:cNvSpPr txBox="1"/>
          <p:nvPr/>
        </p:nvSpPr>
        <p:spPr>
          <a:xfrm>
            <a:off x="244199" y="1789002"/>
            <a:ext cx="4270248"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25B22"/>
                </a:solidFill>
              </a:rPr>
              <a:t>Pests of concern for the EPPO – regulated pests</a:t>
            </a:r>
          </a:p>
          <a:p>
            <a:endParaRPr lang="en-GB" sz="2400" dirty="0">
              <a:solidFill>
                <a:srgbClr val="025B22"/>
              </a:solidFill>
            </a:endParaRPr>
          </a:p>
          <a:p>
            <a:pPr marL="285750" indent="-285750">
              <a:buFont typeface="Arial" panose="020B0604020202020204" pitchFamily="34" charset="0"/>
              <a:buChar char="•"/>
            </a:pPr>
            <a:r>
              <a:rPr lang="en-GB" sz="2400" dirty="0">
                <a:solidFill>
                  <a:srgbClr val="025B22"/>
                </a:solidFill>
              </a:rPr>
              <a:t>Symptom description </a:t>
            </a:r>
          </a:p>
          <a:p>
            <a:endParaRPr lang="en-GB" sz="2400" dirty="0">
              <a:solidFill>
                <a:srgbClr val="025B22"/>
              </a:solidFill>
            </a:endParaRPr>
          </a:p>
          <a:p>
            <a:pPr marL="285750" indent="-285750">
              <a:buFont typeface="Arial" panose="020B0604020202020204" pitchFamily="34" charset="0"/>
              <a:buChar char="•"/>
            </a:pPr>
            <a:r>
              <a:rPr lang="en-GB" sz="2400" dirty="0">
                <a:solidFill>
                  <a:srgbClr val="025B22"/>
                </a:solidFill>
              </a:rPr>
              <a:t>Sampling </a:t>
            </a:r>
          </a:p>
          <a:p>
            <a:endParaRPr lang="en-GB" sz="2400" dirty="0">
              <a:solidFill>
                <a:srgbClr val="025B22"/>
              </a:solidFill>
            </a:endParaRPr>
          </a:p>
          <a:p>
            <a:pPr marL="285750" indent="-285750">
              <a:buFont typeface="Arial" panose="020B0604020202020204" pitchFamily="34" charset="0"/>
              <a:buChar char="•"/>
            </a:pPr>
            <a:r>
              <a:rPr lang="en-GB" sz="2400" dirty="0">
                <a:solidFill>
                  <a:srgbClr val="025B22"/>
                </a:solidFill>
              </a:rPr>
              <a:t>Identification </a:t>
            </a:r>
          </a:p>
        </p:txBody>
      </p:sp>
    </p:spTree>
    <p:extLst>
      <p:ext uri="{BB962C8B-B14F-4D97-AF65-F5344CB8AC3E}">
        <p14:creationId xmlns:p14="http://schemas.microsoft.com/office/powerpoint/2010/main" val="3460596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768B-AB73-A97A-780E-F0DB756E67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AD31538-CFF9-673B-B41E-F523E52EEC90}"/>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DFEFBBD0-2A2B-A15A-F5AE-5C9FDAFEBE1F}"/>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97878047-0F6A-E4CC-F37D-AEB830876C78}"/>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4FECCB77-DA2D-2CDA-71C2-22DCFB526A95}"/>
              </a:ext>
            </a:extLst>
          </p:cNvPr>
          <p:cNvSpPr txBox="1">
            <a:spLocks/>
          </p:cNvSpPr>
          <p:nvPr/>
        </p:nvSpPr>
        <p:spPr>
          <a:xfrm>
            <a:off x="350732" y="337574"/>
            <a:ext cx="11499892" cy="879981"/>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PM 3/70 (2) Compliance procedures for consignments of potato tubers at export and import</a:t>
            </a:r>
            <a:endParaRPr kumimoji="0" lang="en-US" sz="32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endParaRPr>
          </a:p>
        </p:txBody>
      </p:sp>
      <p:sp>
        <p:nvSpPr>
          <p:cNvPr id="3" name="Rectangle 2">
            <a:extLst>
              <a:ext uri="{FF2B5EF4-FFF2-40B4-BE49-F238E27FC236}">
                <a16:creationId xmlns:a16="http://schemas.microsoft.com/office/drawing/2014/main" id="{2F9A4C9D-F5CD-6044-063A-C8AC53ADBB90}"/>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13</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E257372E-C8B8-1EEC-E096-DB1F5F6D994E}"/>
              </a:ext>
            </a:extLst>
          </p:cNvPr>
          <p:cNvSpPr>
            <a:spLocks noGrp="1"/>
          </p:cNvSpPr>
          <p:nvPr>
            <p:ph idx="1"/>
          </p:nvPr>
        </p:nvSpPr>
        <p:spPr>
          <a:xfrm>
            <a:off x="177966" y="1648001"/>
            <a:ext cx="6003378" cy="4074322"/>
          </a:xfrm>
        </p:spPr>
        <p:txBody>
          <a:bodyPr>
            <a:normAutofit/>
          </a:bodyPr>
          <a:lstStyle/>
          <a:p>
            <a:r>
              <a:rPr lang="en-GB" sz="2000" dirty="0">
                <a:solidFill>
                  <a:srgbClr val="025B22"/>
                </a:solidFill>
              </a:rPr>
              <a:t>Describes compliance procedures for consignments of potato tubers (intended for planting, consumption, or processing) at export and import, in EPPO member countries. </a:t>
            </a:r>
          </a:p>
          <a:p>
            <a:endParaRPr lang="en-GB" sz="2000" dirty="0">
              <a:solidFill>
                <a:srgbClr val="025B22"/>
              </a:solidFill>
            </a:endParaRPr>
          </a:p>
          <a:p>
            <a:r>
              <a:rPr lang="en-GB" sz="2000" dirty="0">
                <a:solidFill>
                  <a:srgbClr val="025B22"/>
                </a:solidFill>
              </a:rPr>
              <a:t>Covers the risk associated with ‘</a:t>
            </a:r>
            <a:r>
              <a:rPr lang="en-GB" sz="2000" i="1" dirty="0">
                <a:solidFill>
                  <a:srgbClr val="025B22"/>
                </a:solidFill>
              </a:rPr>
              <a:t>regulated pests</a:t>
            </a:r>
            <a:r>
              <a:rPr lang="en-GB" sz="2000" dirty="0">
                <a:solidFill>
                  <a:srgbClr val="025B22"/>
                </a:solidFill>
              </a:rPr>
              <a:t>’, as defined by ISPM No. 5 </a:t>
            </a:r>
            <a:r>
              <a:rPr lang="en-GB" sz="2000" i="1" dirty="0">
                <a:solidFill>
                  <a:srgbClr val="025B22"/>
                </a:solidFill>
              </a:rPr>
              <a:t>Glossary of Phytosanitary terms.</a:t>
            </a:r>
          </a:p>
          <a:p>
            <a:endParaRPr lang="en-GB" sz="2000" dirty="0">
              <a:solidFill>
                <a:srgbClr val="025B22"/>
              </a:solidFill>
            </a:endParaRPr>
          </a:p>
          <a:p>
            <a:pPr lvl="1"/>
            <a:endParaRPr lang="fr-FR" sz="1600" dirty="0">
              <a:highlight>
                <a:srgbClr val="FFFF00"/>
              </a:highlight>
            </a:endParaRPr>
          </a:p>
        </p:txBody>
      </p:sp>
      <p:pic>
        <p:nvPicPr>
          <p:cNvPr id="7" name="Image74" descr="Une image contenant habits, personne, intérieur, Vêtements à haute visibilité&#10;&#10;Description générée automatiquement">
            <a:extLst>
              <a:ext uri="{FF2B5EF4-FFF2-40B4-BE49-F238E27FC236}">
                <a16:creationId xmlns:a16="http://schemas.microsoft.com/office/drawing/2014/main" id="{2D65DAEA-AD0D-05AB-2B2A-4B24F552B02B}"/>
              </a:ext>
            </a:extLst>
          </p:cNvPr>
          <p:cNvPicPr>
            <a:picLocks noChangeAspect="1"/>
          </p:cNvPicPr>
          <p:nvPr/>
        </p:nvPicPr>
        <p:blipFill>
          <a:blip r:embed="rId2">
            <a:alphaModFix amt="35000"/>
          </a:blip>
          <a:stretch>
            <a:fillRect/>
          </a:stretch>
        </p:blipFill>
        <p:spPr bwMode="auto">
          <a:xfrm>
            <a:off x="7026823" y="-21875"/>
            <a:ext cx="5165177" cy="6879875"/>
          </a:xfrm>
          <a:prstGeom prst="rect">
            <a:avLst/>
          </a:prstGeom>
        </p:spPr>
      </p:pic>
    </p:spTree>
    <p:extLst>
      <p:ext uri="{BB962C8B-B14F-4D97-AF65-F5344CB8AC3E}">
        <p14:creationId xmlns:p14="http://schemas.microsoft.com/office/powerpoint/2010/main" val="6764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C5BFB-7BB4-7E39-DA25-E1B108A219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D2E11C-D645-FBC7-A6A3-004CCD1F64F9}"/>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CB1A67B0-346C-5FC7-4208-82EEEE0EE2D3}"/>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476CC3A6-615F-FD2A-8F52-FEF5983CAB8A}"/>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38BB8081-774E-1721-82E6-B9D547C81312}"/>
              </a:ext>
            </a:extLst>
          </p:cNvPr>
          <p:cNvSpPr txBox="1">
            <a:spLocks/>
          </p:cNvSpPr>
          <p:nvPr/>
        </p:nvSpPr>
        <p:spPr>
          <a:xfrm>
            <a:off x="350732" y="337574"/>
            <a:ext cx="11499892"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Content </a:t>
            </a:r>
            <a:endParaRPr kumimoji="0" lang="en-US" sz="32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endParaRPr>
          </a:p>
        </p:txBody>
      </p:sp>
      <p:sp>
        <p:nvSpPr>
          <p:cNvPr id="3" name="Rectangle 2">
            <a:extLst>
              <a:ext uri="{FF2B5EF4-FFF2-40B4-BE49-F238E27FC236}">
                <a16:creationId xmlns:a16="http://schemas.microsoft.com/office/drawing/2014/main" id="{C21AFEA7-A118-7E69-5F0E-35214C7141D4}"/>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14</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BFDF9331-496E-296E-D353-C18D495F4BAA}"/>
              </a:ext>
            </a:extLst>
          </p:cNvPr>
          <p:cNvSpPr>
            <a:spLocks noGrp="1"/>
          </p:cNvSpPr>
          <p:nvPr>
            <p:ph idx="1"/>
          </p:nvPr>
        </p:nvSpPr>
        <p:spPr>
          <a:xfrm>
            <a:off x="177966" y="1648001"/>
            <a:ext cx="6003378" cy="4074322"/>
          </a:xfrm>
        </p:spPr>
        <p:txBody>
          <a:bodyPr>
            <a:normAutofit fontScale="92500" lnSpcReduction="20000"/>
          </a:bodyPr>
          <a:lstStyle/>
          <a:p>
            <a:r>
              <a:rPr lang="en-GB" sz="2000" dirty="0">
                <a:solidFill>
                  <a:srgbClr val="025B22"/>
                </a:solidFill>
              </a:rPr>
              <a:t>Commodities concerned</a:t>
            </a:r>
          </a:p>
          <a:p>
            <a:r>
              <a:rPr lang="en-GB" sz="2000" dirty="0">
                <a:solidFill>
                  <a:srgbClr val="025B22"/>
                </a:solidFill>
              </a:rPr>
              <a:t>Pests of potato tubers</a:t>
            </a:r>
          </a:p>
          <a:p>
            <a:r>
              <a:rPr lang="en-GB" sz="2000" dirty="0">
                <a:solidFill>
                  <a:srgbClr val="025B22"/>
                </a:solidFill>
              </a:rPr>
              <a:t>Description of the phytosanitary systems for export/import</a:t>
            </a:r>
          </a:p>
          <a:p>
            <a:r>
              <a:rPr lang="en-GB" sz="2000" dirty="0">
                <a:solidFill>
                  <a:srgbClr val="025B22"/>
                </a:solidFill>
              </a:rPr>
              <a:t>Inspection</a:t>
            </a:r>
          </a:p>
          <a:p>
            <a:pPr lvl="1"/>
            <a:r>
              <a:rPr lang="en-GB" sz="1600" dirty="0">
                <a:solidFill>
                  <a:srgbClr val="025B22"/>
                </a:solidFill>
              </a:rPr>
              <a:t>Conditions incl. equipment, hygiene &amp; other precautionary measures</a:t>
            </a:r>
          </a:p>
          <a:p>
            <a:pPr lvl="1"/>
            <a:r>
              <a:rPr lang="en-GB" sz="1600" dirty="0">
                <a:solidFill>
                  <a:srgbClr val="025B22"/>
                </a:solidFill>
              </a:rPr>
              <a:t>Lot identification</a:t>
            </a:r>
          </a:p>
          <a:p>
            <a:pPr lvl="1"/>
            <a:r>
              <a:rPr lang="en-GB" sz="1600" dirty="0">
                <a:solidFill>
                  <a:srgbClr val="025B22"/>
                </a:solidFill>
              </a:rPr>
              <a:t>Seed potatoes: Cultivar x Category x Class x Origin x Tuber   size</a:t>
            </a:r>
          </a:p>
          <a:p>
            <a:pPr lvl="1"/>
            <a:r>
              <a:rPr lang="en-GB" sz="1600" dirty="0">
                <a:solidFill>
                  <a:srgbClr val="025B22"/>
                </a:solidFill>
              </a:rPr>
              <a:t>Ware potatoes: Cultivar x Origin x Packing station</a:t>
            </a:r>
          </a:p>
          <a:p>
            <a:r>
              <a:rPr lang="en-GB" sz="2000" dirty="0">
                <a:solidFill>
                  <a:srgbClr val="025B22"/>
                </a:solidFill>
              </a:rPr>
              <a:t>Sampling</a:t>
            </a:r>
          </a:p>
          <a:p>
            <a:pPr lvl="1"/>
            <a:r>
              <a:rPr lang="en-GB" sz="1600" dirty="0">
                <a:solidFill>
                  <a:srgbClr val="025B22"/>
                </a:solidFill>
              </a:rPr>
              <a:t>Tuber sampling for visual examination</a:t>
            </a:r>
          </a:p>
          <a:p>
            <a:pPr lvl="1"/>
            <a:r>
              <a:rPr lang="en-GB" sz="1600" dirty="0">
                <a:solidFill>
                  <a:srgbClr val="025B22"/>
                </a:solidFill>
              </a:rPr>
              <a:t>Tuber sampling for laboratory testing</a:t>
            </a:r>
          </a:p>
          <a:p>
            <a:pPr lvl="1"/>
            <a:r>
              <a:rPr lang="en-GB" sz="1600" dirty="0">
                <a:solidFill>
                  <a:srgbClr val="025B22"/>
                </a:solidFill>
              </a:rPr>
              <a:t>Soil sampling</a:t>
            </a:r>
          </a:p>
          <a:p>
            <a:r>
              <a:rPr lang="en-GB" sz="2000" dirty="0">
                <a:solidFill>
                  <a:srgbClr val="025B22"/>
                </a:solidFill>
              </a:rPr>
              <a:t>Inspection results: acceptance/rejection</a:t>
            </a:r>
          </a:p>
          <a:p>
            <a:endParaRPr lang="en-GB" sz="2000" dirty="0">
              <a:solidFill>
                <a:srgbClr val="025B22"/>
              </a:solidFill>
            </a:endParaRPr>
          </a:p>
          <a:p>
            <a:pPr lvl="1"/>
            <a:endParaRPr lang="fr-FR" sz="1600" dirty="0">
              <a:highlight>
                <a:srgbClr val="FFFF00"/>
              </a:highlight>
            </a:endParaRPr>
          </a:p>
        </p:txBody>
      </p:sp>
      <p:grpSp>
        <p:nvGrpSpPr>
          <p:cNvPr id="12" name="Group 11">
            <a:extLst>
              <a:ext uri="{FF2B5EF4-FFF2-40B4-BE49-F238E27FC236}">
                <a16:creationId xmlns:a16="http://schemas.microsoft.com/office/drawing/2014/main" id="{CE0C83C0-BF4F-8266-7804-59F9E5833FE8}"/>
              </a:ext>
            </a:extLst>
          </p:cNvPr>
          <p:cNvGrpSpPr/>
          <p:nvPr/>
        </p:nvGrpSpPr>
        <p:grpSpPr>
          <a:xfrm>
            <a:off x="5788152" y="1965862"/>
            <a:ext cx="6303506" cy="4801255"/>
            <a:chOff x="3116826" y="147330"/>
            <a:chExt cx="8974832" cy="6619787"/>
          </a:xfrm>
        </p:grpSpPr>
        <p:pic>
          <p:nvPicPr>
            <p:cNvPr id="20" name="Image 19" descr="Une image contenant nourriture, Restauration rapide&#10;&#10;Description générée automatiquement">
              <a:extLst>
                <a:ext uri="{FF2B5EF4-FFF2-40B4-BE49-F238E27FC236}">
                  <a16:creationId xmlns:a16="http://schemas.microsoft.com/office/drawing/2014/main" id="{DE656CB6-3C45-2C47-9268-ECB71ED1C5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91511" y="4751853"/>
              <a:ext cx="2194132" cy="2010755"/>
            </a:xfrm>
            <a:prstGeom prst="rect">
              <a:avLst/>
            </a:prstGeom>
            <a:noFill/>
            <a:ln>
              <a:noFill/>
            </a:ln>
            <a:extLst>
              <a:ext uri="{53640926-AAD7-44D8-BBD7-CCE9431645EC}">
                <a14:shadowObscured xmlns:a14="http://schemas.microsoft.com/office/drawing/2010/main"/>
              </a:ext>
            </a:extLst>
          </p:spPr>
        </p:pic>
        <p:pic>
          <p:nvPicPr>
            <p:cNvPr id="8" name="Image 5">
              <a:extLst>
                <a:ext uri="{FF2B5EF4-FFF2-40B4-BE49-F238E27FC236}">
                  <a16:creationId xmlns:a16="http://schemas.microsoft.com/office/drawing/2014/main" id="{16245109-72CE-A07B-9993-BB155C838279}"/>
                </a:ext>
              </a:extLst>
            </p:cNvPr>
            <p:cNvPicPr>
              <a:picLocks noChangeAspect="1"/>
            </p:cNvPicPr>
            <p:nvPr/>
          </p:nvPicPr>
          <p:blipFill>
            <a:blip r:embed="rId3"/>
            <a:stretch>
              <a:fillRect/>
            </a:stretch>
          </p:blipFill>
          <p:spPr bwMode="auto">
            <a:xfrm>
              <a:off x="4319410" y="147437"/>
              <a:ext cx="1514311" cy="2010798"/>
            </a:xfrm>
            <a:prstGeom prst="rect">
              <a:avLst/>
            </a:prstGeom>
          </p:spPr>
        </p:pic>
        <p:pic>
          <p:nvPicPr>
            <p:cNvPr id="9" name="Image 2">
              <a:extLst>
                <a:ext uri="{FF2B5EF4-FFF2-40B4-BE49-F238E27FC236}">
                  <a16:creationId xmlns:a16="http://schemas.microsoft.com/office/drawing/2014/main" id="{09BAE80F-7039-AB8A-347D-725F433625E4}"/>
                </a:ext>
              </a:extLst>
            </p:cNvPr>
            <p:cNvPicPr>
              <a:picLocks noChangeAspect="1"/>
            </p:cNvPicPr>
            <p:nvPr/>
          </p:nvPicPr>
          <p:blipFill>
            <a:blip r:embed="rId4"/>
            <a:stretch>
              <a:fillRect/>
            </a:stretch>
          </p:blipFill>
          <p:spPr bwMode="auto">
            <a:xfrm>
              <a:off x="5987920" y="147437"/>
              <a:ext cx="1573578" cy="2010798"/>
            </a:xfrm>
            <a:prstGeom prst="rect">
              <a:avLst/>
            </a:prstGeom>
          </p:spPr>
        </p:pic>
        <p:pic>
          <p:nvPicPr>
            <p:cNvPr id="10" name="Image 4" descr="Une image contenant sac, accessoire, pile, plein air&#10;&#10;Le contenu généré par l’IA peut être incorrect.">
              <a:extLst>
                <a:ext uri="{FF2B5EF4-FFF2-40B4-BE49-F238E27FC236}">
                  <a16:creationId xmlns:a16="http://schemas.microsoft.com/office/drawing/2014/main" id="{C64EE1BD-CBD9-F5E5-C1BE-4421A466F6EA}"/>
                </a:ext>
              </a:extLst>
            </p:cNvPr>
            <p:cNvPicPr>
              <a:picLocks noChangeAspect="1"/>
            </p:cNvPicPr>
            <p:nvPr/>
          </p:nvPicPr>
          <p:blipFill>
            <a:blip r:embed="rId5"/>
            <a:stretch>
              <a:fillRect/>
            </a:stretch>
          </p:blipFill>
          <p:spPr bwMode="auto">
            <a:xfrm>
              <a:off x="7715697" y="147330"/>
              <a:ext cx="1514311" cy="2010755"/>
            </a:xfrm>
            <a:prstGeom prst="rect">
              <a:avLst/>
            </a:prstGeom>
          </p:spPr>
        </p:pic>
        <p:pic>
          <p:nvPicPr>
            <p:cNvPr id="11" name="Image 6">
              <a:extLst>
                <a:ext uri="{FF2B5EF4-FFF2-40B4-BE49-F238E27FC236}">
                  <a16:creationId xmlns:a16="http://schemas.microsoft.com/office/drawing/2014/main" id="{6CCE89C1-14D0-4CB0-537D-2F057FFC7BD1}"/>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017803" y="2266354"/>
              <a:ext cx="1941472" cy="1838939"/>
            </a:xfrm>
            <a:prstGeom prst="rect">
              <a:avLst/>
            </a:prstGeom>
            <a:noFill/>
            <a:ln>
              <a:noFill/>
            </a:ln>
          </p:spPr>
        </p:pic>
        <p:pic>
          <p:nvPicPr>
            <p:cNvPr id="14" name="Image73" descr="Une image contenant texte&#10;&#10;Description générée automatiquement">
              <a:extLst>
                <a:ext uri="{FF2B5EF4-FFF2-40B4-BE49-F238E27FC236}">
                  <a16:creationId xmlns:a16="http://schemas.microsoft.com/office/drawing/2014/main" id="{42296CAA-E127-6DDE-F048-04967ECE3DB5}"/>
                </a:ext>
              </a:extLst>
            </p:cNvPr>
            <p:cNvPicPr>
              <a:picLocks noChangeAspect="1"/>
            </p:cNvPicPr>
            <p:nvPr/>
          </p:nvPicPr>
          <p:blipFill>
            <a:blip r:embed="rId8"/>
            <a:stretch>
              <a:fillRect/>
            </a:stretch>
          </p:blipFill>
          <p:spPr bwMode="auto">
            <a:xfrm>
              <a:off x="9136083" y="2266133"/>
              <a:ext cx="1941472" cy="1839383"/>
            </a:xfrm>
            <a:prstGeom prst="rect">
              <a:avLst/>
            </a:prstGeom>
          </p:spPr>
        </p:pic>
        <p:pic>
          <p:nvPicPr>
            <p:cNvPr id="15" name="Image 10">
              <a:extLst>
                <a:ext uri="{FF2B5EF4-FFF2-40B4-BE49-F238E27FC236}">
                  <a16:creationId xmlns:a16="http://schemas.microsoft.com/office/drawing/2014/main" id="{236687A1-297F-BA41-E11B-C9AEBE0FC7AC}"/>
                </a:ext>
              </a:extLst>
            </p:cNvPr>
            <p:cNvPicPr>
              <a:picLocks noChangeAspect="1"/>
            </p:cNvPicPr>
            <p:nvPr/>
          </p:nvPicPr>
          <p:blipFill>
            <a:blip r:embed="rId9"/>
            <a:srcRect l="19466" t="19513" r="62163" b="4382"/>
            <a:stretch>
              <a:fillRect/>
            </a:stretch>
          </p:blipFill>
          <p:spPr>
            <a:xfrm>
              <a:off x="10221583" y="4588223"/>
              <a:ext cx="1870075" cy="2178894"/>
            </a:xfrm>
            <a:prstGeom prst="rect">
              <a:avLst/>
            </a:prstGeom>
            <a:ln>
              <a:solidFill>
                <a:schemeClr val="tx1">
                  <a:lumMod val="75000"/>
                </a:schemeClr>
              </a:solidFill>
            </a:ln>
          </p:spPr>
        </p:pic>
        <p:sp>
          <p:nvSpPr>
            <p:cNvPr id="16" name="Bulle narrative : rectangle 12">
              <a:extLst>
                <a:ext uri="{FF2B5EF4-FFF2-40B4-BE49-F238E27FC236}">
                  <a16:creationId xmlns:a16="http://schemas.microsoft.com/office/drawing/2014/main" id="{65ED6224-64F6-31F7-B9DA-5237CF19F865}"/>
                </a:ext>
              </a:extLst>
            </p:cNvPr>
            <p:cNvSpPr/>
            <p:nvPr/>
          </p:nvSpPr>
          <p:spPr>
            <a:xfrm>
              <a:off x="10371100" y="4007797"/>
              <a:ext cx="1720558" cy="536010"/>
            </a:xfrm>
            <a:prstGeom prst="wedgeRectCallout">
              <a:avLst>
                <a:gd name="adj1" fmla="val -7100"/>
                <a:gd name="adj2" fmla="val 95085"/>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t>Short </a:t>
              </a:r>
              <a:r>
                <a:rPr lang="fr-FR" sz="1100" dirty="0" err="1"/>
                <a:t>procedure</a:t>
              </a:r>
              <a:r>
                <a:rPr lang="fr-FR" sz="1100" dirty="0"/>
                <a:t> </a:t>
              </a:r>
            </a:p>
            <a:p>
              <a:pPr algn="ctr"/>
              <a:r>
                <a:rPr lang="fr-FR" sz="1100" dirty="0"/>
                <a:t>for </a:t>
              </a:r>
              <a:r>
                <a:rPr lang="fr-FR" sz="1100" dirty="0" err="1"/>
                <a:t>inspectors</a:t>
              </a:r>
              <a:endParaRPr lang="fr-FR" sz="1100" dirty="0"/>
            </a:p>
          </p:txBody>
        </p:sp>
        <p:pic>
          <p:nvPicPr>
            <p:cNvPr id="17" name="Image 14">
              <a:extLst>
                <a:ext uri="{FF2B5EF4-FFF2-40B4-BE49-F238E27FC236}">
                  <a16:creationId xmlns:a16="http://schemas.microsoft.com/office/drawing/2014/main" id="{12ED7267-D4B0-97CB-FF76-054D0948685D}"/>
                </a:ext>
              </a:extLst>
            </p:cNvPr>
            <p:cNvPicPr>
              <a:picLocks noChangeAspect="1"/>
            </p:cNvPicPr>
            <p:nvPr/>
          </p:nvPicPr>
          <p:blipFill>
            <a:blip r:embed="rId10"/>
            <a:srcRect l="12886" t="27903" r="72191" b="16193"/>
            <a:stretch>
              <a:fillRect/>
            </a:stretch>
          </p:blipFill>
          <p:spPr>
            <a:xfrm>
              <a:off x="8089924" y="4213564"/>
              <a:ext cx="2014382" cy="2122340"/>
            </a:xfrm>
            <a:prstGeom prst="rect">
              <a:avLst/>
            </a:prstGeom>
            <a:ln>
              <a:solidFill>
                <a:schemeClr val="tx1"/>
              </a:solidFill>
            </a:ln>
          </p:spPr>
        </p:pic>
        <p:sp>
          <p:nvSpPr>
            <p:cNvPr id="18" name="Bulle narrative : rectangle 15">
              <a:extLst>
                <a:ext uri="{FF2B5EF4-FFF2-40B4-BE49-F238E27FC236}">
                  <a16:creationId xmlns:a16="http://schemas.microsoft.com/office/drawing/2014/main" id="{27B5D021-84FE-AEC0-0B8C-39954E684541}"/>
                </a:ext>
              </a:extLst>
            </p:cNvPr>
            <p:cNvSpPr/>
            <p:nvPr/>
          </p:nvSpPr>
          <p:spPr>
            <a:xfrm>
              <a:off x="8002919" y="5880353"/>
              <a:ext cx="2218664" cy="882255"/>
            </a:xfrm>
            <a:prstGeom prst="wedgeRectCallout">
              <a:avLst>
                <a:gd name="adj1" fmla="val -17563"/>
                <a:gd name="adj2" fmla="val -100427"/>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&gt; 50 inspection </a:t>
              </a:r>
              <a:r>
                <a:rPr lang="fr-FR" sz="1200" dirty="0" err="1"/>
                <a:t>sheets</a:t>
              </a:r>
              <a:r>
                <a:rPr lang="fr-FR" sz="1200" dirty="0"/>
                <a:t> on major potato pests</a:t>
              </a:r>
            </a:p>
          </p:txBody>
        </p:sp>
        <p:pic>
          <p:nvPicPr>
            <p:cNvPr id="19" name="Image 16" descr="Une image contenant texte, document, nombre, menu&#10;&#10;Le contenu généré par l’IA peut être incorrect.">
              <a:extLst>
                <a:ext uri="{FF2B5EF4-FFF2-40B4-BE49-F238E27FC236}">
                  <a16:creationId xmlns:a16="http://schemas.microsoft.com/office/drawing/2014/main" id="{7546CCA5-EBE7-AC0A-A3D5-EC279236DF1A}"/>
                </a:ext>
              </a:extLst>
            </p:cNvPr>
            <p:cNvPicPr>
              <a:picLocks noChangeAspect="1"/>
            </p:cNvPicPr>
            <p:nvPr/>
          </p:nvPicPr>
          <p:blipFill>
            <a:blip r:embed="rId11"/>
            <a:srcRect b="29829"/>
            <a:stretch>
              <a:fillRect/>
            </a:stretch>
          </p:blipFill>
          <p:spPr>
            <a:xfrm>
              <a:off x="10104306" y="147330"/>
              <a:ext cx="1693104" cy="1745448"/>
            </a:xfrm>
            <a:prstGeom prst="rect">
              <a:avLst/>
            </a:prstGeom>
            <a:ln>
              <a:solidFill>
                <a:schemeClr val="tx1"/>
              </a:solidFill>
            </a:ln>
          </p:spPr>
        </p:pic>
        <p:sp>
          <p:nvSpPr>
            <p:cNvPr id="21" name="Bulle narrative : rectangle 17">
              <a:extLst>
                <a:ext uri="{FF2B5EF4-FFF2-40B4-BE49-F238E27FC236}">
                  <a16:creationId xmlns:a16="http://schemas.microsoft.com/office/drawing/2014/main" id="{A18358D7-4FDC-C26E-9A25-6662371ABE5A}"/>
                </a:ext>
              </a:extLst>
            </p:cNvPr>
            <p:cNvSpPr/>
            <p:nvPr/>
          </p:nvSpPr>
          <p:spPr>
            <a:xfrm>
              <a:off x="9642309" y="1393310"/>
              <a:ext cx="1514311" cy="780231"/>
            </a:xfrm>
            <a:prstGeom prst="wedgeRectCallout">
              <a:avLst>
                <a:gd name="adj1" fmla="val -4550"/>
                <a:gd name="adj2" fmla="val -86299"/>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t>List of pests relevant for inspection</a:t>
              </a:r>
            </a:p>
          </p:txBody>
        </p:sp>
        <p:sp>
          <p:nvSpPr>
            <p:cNvPr id="22" name="Bulle narrative : rectangle 20">
              <a:extLst>
                <a:ext uri="{FF2B5EF4-FFF2-40B4-BE49-F238E27FC236}">
                  <a16:creationId xmlns:a16="http://schemas.microsoft.com/office/drawing/2014/main" id="{5A5D9DF1-03B4-D6EE-C5D2-EB2CC7217A4E}"/>
                </a:ext>
              </a:extLst>
            </p:cNvPr>
            <p:cNvSpPr/>
            <p:nvPr/>
          </p:nvSpPr>
          <p:spPr>
            <a:xfrm>
              <a:off x="6493481" y="4007797"/>
              <a:ext cx="1513722" cy="882255"/>
            </a:xfrm>
            <a:prstGeom prst="wedgeRectCallout">
              <a:avLst>
                <a:gd name="adj1" fmla="val -27233"/>
                <a:gd name="adj2" fmla="val 74246"/>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t>&gt; 300 </a:t>
              </a:r>
              <a:r>
                <a:rPr lang="fr-FR" sz="1100" dirty="0" err="1"/>
                <a:t>pictures</a:t>
              </a:r>
              <a:r>
                <a:rPr lang="fr-FR" sz="1100" dirty="0"/>
                <a:t> </a:t>
              </a:r>
              <a:r>
                <a:rPr lang="fr-FR" sz="1100" dirty="0" err="1"/>
                <a:t>added</a:t>
              </a:r>
              <a:r>
                <a:rPr lang="fr-FR" sz="1100" dirty="0"/>
                <a:t> to EPPO GD</a:t>
              </a:r>
            </a:p>
          </p:txBody>
        </p:sp>
        <p:pic>
          <p:nvPicPr>
            <p:cNvPr id="1026" name="Picture 2" descr="Compost Images | Free Photos, PNG Stickers, Wallpapers &amp; Backgrounds -  rawpixel">
              <a:extLst>
                <a:ext uri="{FF2B5EF4-FFF2-40B4-BE49-F238E27FC236}">
                  <a16:creationId xmlns:a16="http://schemas.microsoft.com/office/drawing/2014/main" id="{E395246F-6A17-449F-4C8A-71E5FE782EAA}"/>
                </a:ext>
              </a:extLst>
            </p:cNvPr>
            <p:cNvPicPr>
              <a:picLocks noChangeAspect="1" noChangeArrowheads="1"/>
            </p:cNvPicPr>
            <p:nvPr/>
          </p:nvPicPr>
          <p:blipFill>
            <a:blip r:embed="rId12" cstate="print">
              <a:alphaModFix amt="35000"/>
              <a:extLst>
                <a:ext uri="{BEBA8EAE-BF5A-486C-A8C5-ECC9F3942E4B}">
                  <a14:imgProps xmlns:a14="http://schemas.microsoft.com/office/drawing/2010/main">
                    <a14:imgLayer r:embed="rId13">
                      <a14:imgEffect>
                        <a14:backgroundRemoval t="7237" b="94737" l="3500" r="95250">
                          <a14:foregroundMark x1="9125" y1="61623" x2="9125" y2="61623"/>
                          <a14:foregroundMark x1="5500" y1="64035" x2="5500" y2="64035"/>
                          <a14:foregroundMark x1="3875" y1="71491" x2="3875" y2="71491"/>
                          <a14:foregroundMark x1="3500" y1="55263" x2="3500" y2="55263"/>
                          <a14:foregroundMark x1="10875" y1="43640" x2="10875" y2="43640"/>
                          <a14:foregroundMark x1="48500" y1="91228" x2="48500" y2="91228"/>
                          <a14:foregroundMark x1="26500" y1="90132" x2="26500" y2="90132"/>
                          <a14:foregroundMark x1="33875" y1="94956" x2="33875" y2="94956"/>
                          <a14:foregroundMark x1="33875" y1="94956" x2="33875" y2="94956"/>
                          <a14:foregroundMark x1="94375" y1="64912" x2="94375" y2="64912"/>
                          <a14:foregroundMark x1="95250" y1="52412" x2="95250" y2="52412"/>
                          <a14:foregroundMark x1="54000" y1="7237" x2="54000" y2="7237"/>
                        </a14:backgroundRemoval>
                      </a14:imgEffect>
                    </a14:imgLayer>
                  </a14:imgProps>
                </a:ext>
                <a:ext uri="{28A0092B-C50C-407E-A947-70E740481C1C}">
                  <a14:useLocalDpi xmlns:a14="http://schemas.microsoft.com/office/drawing/2010/main" val="0"/>
                </a:ext>
              </a:extLst>
            </a:blip>
            <a:srcRect/>
            <a:stretch>
              <a:fillRect/>
            </a:stretch>
          </p:blipFill>
          <p:spPr bwMode="auto">
            <a:xfrm>
              <a:off x="3116826" y="5116529"/>
              <a:ext cx="2141638" cy="12207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8760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0D3E-C7F3-E5C6-D2E5-3686B2B2D43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96B77E5-FD76-29B6-2555-119B152D12D1}"/>
              </a:ext>
            </a:extLst>
          </p:cNvPr>
          <p:cNvSpPr/>
          <p:nvPr/>
        </p:nvSpPr>
        <p:spPr>
          <a:xfrm>
            <a:off x="-3887" y="0"/>
            <a:ext cx="5960285" cy="6858000"/>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re 2">
            <a:extLst>
              <a:ext uri="{FF2B5EF4-FFF2-40B4-BE49-F238E27FC236}">
                <a16:creationId xmlns:a16="http://schemas.microsoft.com/office/drawing/2014/main" id="{8341580D-B89A-F354-917F-478DD1F65733}"/>
              </a:ext>
            </a:extLst>
          </p:cNvPr>
          <p:cNvSpPr txBox="1">
            <a:spLocks/>
          </p:cNvSpPr>
          <p:nvPr/>
        </p:nvSpPr>
        <p:spPr>
          <a:xfrm>
            <a:off x="2928659" y="400109"/>
            <a:ext cx="5903686" cy="2093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Montserrat Medium" panose="00000600000000000000" pitchFamily="2" charset="0"/>
              <a:ea typeface="+mj-ea"/>
              <a:cs typeface="+mj-cs"/>
            </a:endParaRPr>
          </a:p>
        </p:txBody>
      </p:sp>
      <p:sp>
        <p:nvSpPr>
          <p:cNvPr id="12" name="TextBox 11">
            <a:extLst>
              <a:ext uri="{FF2B5EF4-FFF2-40B4-BE49-F238E27FC236}">
                <a16:creationId xmlns:a16="http://schemas.microsoft.com/office/drawing/2014/main" id="{39DF8BC8-4077-20A0-C418-E41807186391}"/>
              </a:ext>
            </a:extLst>
          </p:cNvPr>
          <p:cNvSpPr txBox="1"/>
          <p:nvPr/>
        </p:nvSpPr>
        <p:spPr>
          <a:xfrm>
            <a:off x="921739" y="1282215"/>
            <a:ext cx="4310743" cy="193899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Diagnostics</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a:solidFill>
                  <a:prstClr val="white"/>
                </a:solidFill>
                <a:latin typeface="Montserrat SemiBold" panose="00000700000000000000" pitchFamily="2" charset="0"/>
              </a:rPr>
              <a:t>PM 7</a:t>
            </a:r>
            <a:endPar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Rectangle 5">
            <a:extLst>
              <a:ext uri="{FF2B5EF4-FFF2-40B4-BE49-F238E27FC236}">
                <a16:creationId xmlns:a16="http://schemas.microsoft.com/office/drawing/2014/main" id="{B70C20FB-BE88-AAB8-4311-C1E73F9BFF47}"/>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15</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2" name="TextBox 1">
            <a:extLst>
              <a:ext uri="{FF2B5EF4-FFF2-40B4-BE49-F238E27FC236}">
                <a16:creationId xmlns:a16="http://schemas.microsoft.com/office/drawing/2014/main" id="{49097547-FD9F-6942-08E8-621FABBE7754}"/>
              </a:ext>
            </a:extLst>
          </p:cNvPr>
          <p:cNvSpPr txBox="1"/>
          <p:nvPr/>
        </p:nvSpPr>
        <p:spPr>
          <a:xfrm>
            <a:off x="6397136" y="1016756"/>
            <a:ext cx="5226713" cy="1477328"/>
          </a:xfrm>
          <a:prstGeom prst="rect">
            <a:avLst/>
          </a:prstGeom>
          <a:noFill/>
        </p:spPr>
        <p:txBody>
          <a:bodyPr wrap="square" rtlCol="0">
            <a:spAutoFit/>
          </a:bodyPr>
          <a:lstStyle/>
          <a:p>
            <a:pPr algn="ctr"/>
            <a:r>
              <a:rPr lang="en-GB" dirty="0">
                <a:solidFill>
                  <a:srgbClr val="025B22"/>
                </a:solidFill>
                <a:latin typeface="Montserrat Medium" panose="00000600000000000000" pitchFamily="2" charset="0"/>
              </a:rPr>
              <a:t>EPPO Diagnostic Protocols are intended to be used by NPPOs in their capacity as bodies responsible for the application of phytosanitary measures to detect and identify regulated pests. </a:t>
            </a:r>
          </a:p>
        </p:txBody>
      </p:sp>
      <p:pic>
        <p:nvPicPr>
          <p:cNvPr id="3" name="Picture 2" descr="Close-up of a fly's eye&#10;&#10;AI-generated content may be incorrect.">
            <a:extLst>
              <a:ext uri="{FF2B5EF4-FFF2-40B4-BE49-F238E27FC236}">
                <a16:creationId xmlns:a16="http://schemas.microsoft.com/office/drawing/2014/main" id="{A0BB12D7-D3B2-FC72-8DF4-5443F4434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48" y="3122889"/>
            <a:ext cx="2537923" cy="2482056"/>
          </a:xfrm>
          <a:prstGeom prst="rect">
            <a:avLst/>
          </a:prstGeom>
        </p:spPr>
      </p:pic>
      <p:pic>
        <p:nvPicPr>
          <p:cNvPr id="5" name="Picture 4">
            <a:extLst>
              <a:ext uri="{FF2B5EF4-FFF2-40B4-BE49-F238E27FC236}">
                <a16:creationId xmlns:a16="http://schemas.microsoft.com/office/drawing/2014/main" id="{F91AD26D-861F-B8F0-F9E1-AD63CD602C11}"/>
              </a:ext>
            </a:extLst>
          </p:cNvPr>
          <p:cNvPicPr>
            <a:picLocks noChangeAspect="1"/>
          </p:cNvPicPr>
          <p:nvPr/>
        </p:nvPicPr>
        <p:blipFill>
          <a:blip r:embed="rId3"/>
          <a:stretch>
            <a:fillRect/>
          </a:stretch>
        </p:blipFill>
        <p:spPr>
          <a:xfrm>
            <a:off x="5969194" y="2705416"/>
            <a:ext cx="6082598" cy="2164973"/>
          </a:xfrm>
          <a:prstGeom prst="rect">
            <a:avLst/>
          </a:prstGeom>
        </p:spPr>
      </p:pic>
    </p:spTree>
    <p:extLst>
      <p:ext uri="{BB962C8B-B14F-4D97-AF65-F5344CB8AC3E}">
        <p14:creationId xmlns:p14="http://schemas.microsoft.com/office/powerpoint/2010/main" val="44299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35CE-19E8-C62E-DF93-2944D1AA6A8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691EDC3-E838-A274-EE98-A083E9E28984}"/>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405FB459-7EF9-D83F-3824-0197A0A1EF9A}"/>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E446A9E0-F1BD-FB3D-7565-C0029C3D3FC5}"/>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F4BD10DE-2C5D-D91B-3C57-DB8C6BCFF899}"/>
              </a:ext>
            </a:extLst>
          </p:cNvPr>
          <p:cNvSpPr txBox="1">
            <a:spLocks/>
          </p:cNvSpPr>
          <p:nvPr/>
        </p:nvSpPr>
        <p:spPr>
          <a:xfrm>
            <a:off x="350732" y="337574"/>
            <a:ext cx="7395032"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Montserrat SemiBold" panose="00000700000000000000" pitchFamily="2" charset="0"/>
                <a:ea typeface="+mj-ea"/>
                <a:cs typeface="+mj-cs"/>
              </a:rPr>
              <a:t>Diagonistic</a:t>
            </a: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 Standards</a:t>
            </a:r>
          </a:p>
        </p:txBody>
      </p:sp>
      <p:sp>
        <p:nvSpPr>
          <p:cNvPr id="3" name="Rectangle 2">
            <a:extLst>
              <a:ext uri="{FF2B5EF4-FFF2-40B4-BE49-F238E27FC236}">
                <a16:creationId xmlns:a16="http://schemas.microsoft.com/office/drawing/2014/main" id="{7FD199AE-9C23-B500-BC47-376FDDF72B0C}"/>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16</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913300A3-314B-9807-6629-DD0F3DB69FF3}"/>
              </a:ext>
            </a:extLst>
          </p:cNvPr>
          <p:cNvSpPr>
            <a:spLocks noGrp="1"/>
          </p:cNvSpPr>
          <p:nvPr>
            <p:ph idx="1"/>
          </p:nvPr>
        </p:nvSpPr>
        <p:spPr>
          <a:xfrm>
            <a:off x="177965" y="1648000"/>
            <a:ext cx="5961495" cy="5019499"/>
          </a:xfrm>
        </p:spPr>
        <p:txBody>
          <a:bodyPr>
            <a:normAutofit fontScale="55000" lnSpcReduction="20000"/>
          </a:bodyPr>
          <a:lstStyle/>
          <a:p>
            <a:r>
              <a:rPr lang="en-GB" dirty="0">
                <a:solidFill>
                  <a:srgbClr val="025B22"/>
                </a:solidFill>
              </a:rPr>
              <a:t>Pest specific: E.g. PM 7/1160 (1) </a:t>
            </a:r>
            <a:r>
              <a:rPr lang="en-GB" i="1" dirty="0" err="1">
                <a:solidFill>
                  <a:srgbClr val="025B22"/>
                </a:solidFill>
              </a:rPr>
              <a:t>Rhagoletis</a:t>
            </a:r>
            <a:r>
              <a:rPr lang="en-GB" i="1" dirty="0">
                <a:solidFill>
                  <a:srgbClr val="025B22"/>
                </a:solidFill>
              </a:rPr>
              <a:t> </a:t>
            </a:r>
            <a:r>
              <a:rPr lang="en-GB" i="1" dirty="0" err="1">
                <a:solidFill>
                  <a:srgbClr val="025B22"/>
                </a:solidFill>
              </a:rPr>
              <a:t>pomonella</a:t>
            </a:r>
            <a:endParaRPr lang="en-US" i="1" dirty="0">
              <a:solidFill>
                <a:srgbClr val="025B22"/>
              </a:solidFill>
            </a:endParaRPr>
          </a:p>
          <a:p>
            <a:r>
              <a:rPr lang="en-US" dirty="0">
                <a:solidFill>
                  <a:srgbClr val="025B22"/>
                </a:solidFill>
              </a:rPr>
              <a:t>Includes:</a:t>
            </a:r>
          </a:p>
          <a:p>
            <a:pPr lvl="1"/>
            <a:r>
              <a:rPr lang="en-GB" sz="2800" dirty="0">
                <a:solidFill>
                  <a:srgbClr val="025B22"/>
                </a:solidFill>
              </a:rPr>
              <a:t>Detection </a:t>
            </a:r>
          </a:p>
          <a:p>
            <a:pPr lvl="1"/>
            <a:r>
              <a:rPr lang="en-GB" sz="2800" dirty="0">
                <a:solidFill>
                  <a:srgbClr val="025B22"/>
                </a:solidFill>
              </a:rPr>
              <a:t>Trapping</a:t>
            </a:r>
          </a:p>
          <a:p>
            <a:pPr lvl="1"/>
            <a:r>
              <a:rPr lang="en-GB" sz="2800" dirty="0">
                <a:solidFill>
                  <a:srgbClr val="025B22"/>
                </a:solidFill>
              </a:rPr>
              <a:t>Identification </a:t>
            </a:r>
          </a:p>
          <a:p>
            <a:pPr lvl="2"/>
            <a:r>
              <a:rPr lang="en-GB" sz="2800" dirty="0">
                <a:solidFill>
                  <a:srgbClr val="025B22"/>
                </a:solidFill>
              </a:rPr>
              <a:t>Morphological – life stages</a:t>
            </a:r>
          </a:p>
          <a:p>
            <a:pPr lvl="2"/>
            <a:r>
              <a:rPr lang="en-GB" sz="2800" dirty="0">
                <a:solidFill>
                  <a:srgbClr val="025B22"/>
                </a:solidFill>
              </a:rPr>
              <a:t>Molecular</a:t>
            </a:r>
          </a:p>
          <a:p>
            <a:pPr lvl="3"/>
            <a:r>
              <a:rPr lang="en-GB" sz="2800" dirty="0">
                <a:solidFill>
                  <a:srgbClr val="025B22"/>
                </a:solidFill>
              </a:rPr>
              <a:t>Barcoding</a:t>
            </a:r>
          </a:p>
          <a:p>
            <a:pPr lvl="3"/>
            <a:r>
              <a:rPr lang="en-GB" sz="2800" dirty="0">
                <a:solidFill>
                  <a:srgbClr val="025B22"/>
                </a:solidFill>
              </a:rPr>
              <a:t>PCR tests</a:t>
            </a:r>
          </a:p>
          <a:p>
            <a:pPr lvl="2"/>
            <a:r>
              <a:rPr lang="en-GB" sz="2800" dirty="0">
                <a:solidFill>
                  <a:srgbClr val="025B22"/>
                </a:solidFill>
              </a:rPr>
              <a:t>Reference material </a:t>
            </a:r>
          </a:p>
          <a:p>
            <a:pPr lvl="1"/>
            <a:r>
              <a:rPr lang="en-GB" sz="2800" dirty="0">
                <a:solidFill>
                  <a:srgbClr val="025B22"/>
                </a:solidFill>
              </a:rPr>
              <a:t>Reporting</a:t>
            </a:r>
          </a:p>
          <a:p>
            <a:pPr lvl="1"/>
            <a:r>
              <a:rPr lang="en-GB" sz="2800" dirty="0">
                <a:solidFill>
                  <a:srgbClr val="025B22"/>
                </a:solidFill>
              </a:rPr>
              <a:t>Performance characteristics </a:t>
            </a:r>
          </a:p>
          <a:p>
            <a:pPr marL="0" indent="0">
              <a:buNone/>
            </a:pPr>
            <a:r>
              <a:rPr lang="en-GB" b="1" dirty="0">
                <a:solidFill>
                  <a:srgbClr val="025B22"/>
                </a:solidFill>
              </a:rPr>
              <a:t>Plus</a:t>
            </a:r>
          </a:p>
          <a:p>
            <a:r>
              <a:rPr lang="en-GB" dirty="0">
                <a:solidFill>
                  <a:srgbClr val="025B22"/>
                </a:solidFill>
              </a:rPr>
              <a:t>PM7/129(2) DNA barcoding as an identification tool for a number of regulated pests</a:t>
            </a:r>
          </a:p>
          <a:p>
            <a:r>
              <a:rPr lang="en-GB" dirty="0">
                <a:solidFill>
                  <a:srgbClr val="025B22"/>
                </a:solidFill>
              </a:rPr>
              <a:t>PM7/131(2) Guidelines on the main tasks of Reference Laboratories for official plant pest diagnostics</a:t>
            </a:r>
          </a:p>
          <a:p>
            <a:r>
              <a:rPr lang="en-GB" dirty="0">
                <a:solidFill>
                  <a:srgbClr val="025B22"/>
                </a:solidFill>
              </a:rPr>
              <a:t>PM7/147(1) Guidelines for the production of biological reference material</a:t>
            </a:r>
          </a:p>
          <a:p>
            <a:r>
              <a:rPr lang="en-GB" dirty="0">
                <a:solidFill>
                  <a:srgbClr val="025B22"/>
                </a:solidFill>
              </a:rPr>
              <a:t>PM7/151(1) Considerations for the use of high throughput sequencing in plant health diagnostics + addendum</a:t>
            </a:r>
          </a:p>
          <a:p>
            <a:endParaRPr lang="en-GB" sz="2200" dirty="0"/>
          </a:p>
          <a:p>
            <a:pPr lvl="1"/>
            <a:endParaRPr lang="fr-FR" sz="1600" dirty="0">
              <a:highlight>
                <a:srgbClr val="FFFF00"/>
              </a:highlight>
            </a:endParaRPr>
          </a:p>
        </p:txBody>
      </p:sp>
      <p:pic>
        <p:nvPicPr>
          <p:cNvPr id="20" name="Picture 19" descr="A diagram of a diagram&#10;&#10;AI-generated content may be incorrect.">
            <a:extLst>
              <a:ext uri="{FF2B5EF4-FFF2-40B4-BE49-F238E27FC236}">
                <a16:creationId xmlns:a16="http://schemas.microsoft.com/office/drawing/2014/main" id="{7746AFA8-2D6D-D217-27A3-AEC1DF55E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463" y="1663560"/>
            <a:ext cx="4934370" cy="3255747"/>
          </a:xfrm>
          <a:prstGeom prst="rect">
            <a:avLst/>
          </a:prstGeom>
        </p:spPr>
      </p:pic>
      <p:pic>
        <p:nvPicPr>
          <p:cNvPr id="22" name="Picture 21" descr="A close-up of a wing&#10;&#10;AI-generated content may be incorrect.">
            <a:extLst>
              <a:ext uri="{FF2B5EF4-FFF2-40B4-BE49-F238E27FC236}">
                <a16:creationId xmlns:a16="http://schemas.microsoft.com/office/drawing/2014/main" id="{AC15A023-C804-FA74-7D6B-2B02E83F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550" y="4906204"/>
            <a:ext cx="2867025" cy="1646602"/>
          </a:xfrm>
          <a:prstGeom prst="rect">
            <a:avLst/>
          </a:prstGeom>
        </p:spPr>
      </p:pic>
      <p:pic>
        <p:nvPicPr>
          <p:cNvPr id="24" name="Picture 23" descr="Close-up of a fly's eye&#10;&#10;AI-generated content may be incorrect.">
            <a:extLst>
              <a:ext uri="{FF2B5EF4-FFF2-40B4-BE49-F238E27FC236}">
                <a16:creationId xmlns:a16="http://schemas.microsoft.com/office/drawing/2014/main" id="{E035FE2F-A8B4-2768-9173-2D856BBE8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525" y="4940083"/>
            <a:ext cx="1649023" cy="1612723"/>
          </a:xfrm>
          <a:prstGeom prst="rect">
            <a:avLst/>
          </a:prstGeom>
        </p:spPr>
      </p:pic>
    </p:spTree>
    <p:extLst>
      <p:ext uri="{BB962C8B-B14F-4D97-AF65-F5344CB8AC3E}">
        <p14:creationId xmlns:p14="http://schemas.microsoft.com/office/powerpoint/2010/main" val="3211577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FA2BE4-BE08-C8C9-BA2C-B7E83A49FAA9}"/>
              </a:ext>
            </a:extLst>
          </p:cNvPr>
          <p:cNvPicPr>
            <a:picLocks noChangeAspect="1"/>
          </p:cNvPicPr>
          <p:nvPr/>
        </p:nvPicPr>
        <p:blipFill>
          <a:blip r:embed="rId2"/>
          <a:stretch>
            <a:fillRect/>
          </a:stretch>
        </p:blipFill>
        <p:spPr>
          <a:xfrm>
            <a:off x="1452954" y="1930723"/>
            <a:ext cx="4476129" cy="3627419"/>
          </a:xfrm>
          <a:prstGeom prst="rect">
            <a:avLst/>
          </a:prstGeom>
          <a:ln>
            <a:solidFill>
              <a:schemeClr val="tx1"/>
            </a:solidFill>
          </a:ln>
        </p:spPr>
      </p:pic>
      <p:sp>
        <p:nvSpPr>
          <p:cNvPr id="12" name="TextBox 11">
            <a:extLst>
              <a:ext uri="{FF2B5EF4-FFF2-40B4-BE49-F238E27FC236}">
                <a16:creationId xmlns:a16="http://schemas.microsoft.com/office/drawing/2014/main" id="{EFD45F56-9404-0B56-8964-3BC6D093AA80}"/>
              </a:ext>
            </a:extLst>
          </p:cNvPr>
          <p:cNvSpPr txBox="1"/>
          <p:nvPr/>
        </p:nvSpPr>
        <p:spPr>
          <a:xfrm>
            <a:off x="1628271" y="5900203"/>
            <a:ext cx="4467729" cy="369332"/>
          </a:xfrm>
          <a:prstGeom prst="rect">
            <a:avLst/>
          </a:prstGeom>
          <a:noFill/>
        </p:spPr>
        <p:txBody>
          <a:bodyPr wrap="square">
            <a:spAutoFit/>
          </a:bodyPr>
          <a:lstStyle/>
          <a:p>
            <a:pPr marL="0" indent="0" algn="ctr">
              <a:spcBef>
                <a:spcPct val="0"/>
              </a:spcBef>
              <a:buFont typeface="Arial" panose="020B0604020202020204" pitchFamily="34" charset="0"/>
              <a:buNone/>
              <a:defRPr/>
            </a:pPr>
            <a:r>
              <a:rPr lang="en-US" sz="1800" b="1" dirty="0">
                <a:solidFill>
                  <a:srgbClr val="609A3D"/>
                </a:solidFill>
                <a:latin typeface="Montserrat SemiBold" panose="00000700000000000000" pitchFamily="2" charset="0"/>
                <a:hlinkClick r:id="rId3"/>
              </a:rPr>
              <a:t>www.gd.eppo.int</a:t>
            </a:r>
            <a:r>
              <a:rPr lang="en-US" sz="1800" b="1" dirty="0">
                <a:solidFill>
                  <a:srgbClr val="609A3D"/>
                </a:solidFill>
                <a:latin typeface="Montserrat SemiBold" panose="00000700000000000000" pitchFamily="2" charset="0"/>
              </a:rPr>
              <a:t> </a:t>
            </a:r>
          </a:p>
        </p:txBody>
      </p:sp>
      <p:pic>
        <p:nvPicPr>
          <p:cNvPr id="13" name="Image 2">
            <a:extLst>
              <a:ext uri="{FF2B5EF4-FFF2-40B4-BE49-F238E27FC236}">
                <a16:creationId xmlns:a16="http://schemas.microsoft.com/office/drawing/2014/main" id="{D9AC3E8E-842B-D389-D28D-790EE2154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724" y="1554181"/>
            <a:ext cx="2496944" cy="1250969"/>
          </a:xfrm>
          <a:prstGeom prst="rect">
            <a:avLst/>
          </a:prstGeom>
          <a:ln>
            <a:solidFill>
              <a:schemeClr val="tx1"/>
            </a:solidFill>
          </a:ln>
        </p:spPr>
      </p:pic>
      <p:pic>
        <p:nvPicPr>
          <p:cNvPr id="15" name="Picture 14">
            <a:extLst>
              <a:ext uri="{FF2B5EF4-FFF2-40B4-BE49-F238E27FC236}">
                <a16:creationId xmlns:a16="http://schemas.microsoft.com/office/drawing/2014/main" id="{B0D3842B-ABE5-A580-F641-07829B3DDA82}"/>
              </a:ext>
            </a:extLst>
          </p:cNvPr>
          <p:cNvPicPr>
            <a:picLocks noChangeAspect="1"/>
          </p:cNvPicPr>
          <p:nvPr/>
        </p:nvPicPr>
        <p:blipFill>
          <a:blip r:embed="rId5"/>
          <a:stretch>
            <a:fillRect/>
          </a:stretch>
        </p:blipFill>
        <p:spPr>
          <a:xfrm>
            <a:off x="7518724" y="2874943"/>
            <a:ext cx="2253926" cy="2117763"/>
          </a:xfrm>
          <a:prstGeom prst="rect">
            <a:avLst/>
          </a:prstGeom>
          <a:ln>
            <a:solidFill>
              <a:schemeClr val="tx1"/>
            </a:solidFill>
          </a:ln>
        </p:spPr>
      </p:pic>
      <p:pic>
        <p:nvPicPr>
          <p:cNvPr id="17" name="Picture 16">
            <a:extLst>
              <a:ext uri="{FF2B5EF4-FFF2-40B4-BE49-F238E27FC236}">
                <a16:creationId xmlns:a16="http://schemas.microsoft.com/office/drawing/2014/main" id="{AA76BD12-8655-F50E-AF1D-CFDCFC8B4FB7}"/>
              </a:ext>
            </a:extLst>
          </p:cNvPr>
          <p:cNvPicPr>
            <a:picLocks noChangeAspect="1"/>
          </p:cNvPicPr>
          <p:nvPr/>
        </p:nvPicPr>
        <p:blipFill>
          <a:blip r:embed="rId6"/>
          <a:stretch>
            <a:fillRect/>
          </a:stretch>
        </p:blipFill>
        <p:spPr>
          <a:xfrm>
            <a:off x="7518724" y="5072024"/>
            <a:ext cx="3220322" cy="1067486"/>
          </a:xfrm>
          <a:prstGeom prst="rect">
            <a:avLst/>
          </a:prstGeom>
          <a:ln>
            <a:solidFill>
              <a:schemeClr val="tx1"/>
            </a:solidFill>
          </a:ln>
        </p:spPr>
      </p:pic>
      <p:sp>
        <p:nvSpPr>
          <p:cNvPr id="18" name="TextBox 17">
            <a:extLst>
              <a:ext uri="{FF2B5EF4-FFF2-40B4-BE49-F238E27FC236}">
                <a16:creationId xmlns:a16="http://schemas.microsoft.com/office/drawing/2014/main" id="{00645C30-4681-D1BD-C3A1-3615E78E1908}"/>
              </a:ext>
            </a:extLst>
          </p:cNvPr>
          <p:cNvSpPr txBox="1"/>
          <p:nvPr/>
        </p:nvSpPr>
        <p:spPr>
          <a:xfrm>
            <a:off x="9779346" y="3066186"/>
            <a:ext cx="1862389" cy="1600438"/>
          </a:xfrm>
          <a:prstGeom prst="rect">
            <a:avLst/>
          </a:prstGeom>
          <a:noFill/>
        </p:spPr>
        <p:txBody>
          <a:bodyPr wrap="square">
            <a:spAutoFit/>
          </a:bodyPr>
          <a:lstStyle/>
          <a:p>
            <a:pPr marL="0" indent="0" algn="ctr">
              <a:spcBef>
                <a:spcPct val="0"/>
              </a:spcBef>
              <a:buFont typeface="Arial" panose="020B0604020202020204" pitchFamily="34" charset="0"/>
              <a:buNone/>
              <a:defRPr/>
            </a:pPr>
            <a:r>
              <a:rPr lang="en-US" sz="1400" b="1" dirty="0">
                <a:solidFill>
                  <a:srgbClr val="035C22"/>
                </a:solidFill>
                <a:latin typeface="Montserrat SemiBold" panose="00000700000000000000" pitchFamily="2" charset="0"/>
              </a:rPr>
              <a:t>Data on distribution, hosts, categorization, associated documents, vectors and more</a:t>
            </a:r>
          </a:p>
        </p:txBody>
      </p:sp>
      <p:sp>
        <p:nvSpPr>
          <p:cNvPr id="19" name="Rectangle 18">
            <a:extLst>
              <a:ext uri="{FF2B5EF4-FFF2-40B4-BE49-F238E27FC236}">
                <a16:creationId xmlns:a16="http://schemas.microsoft.com/office/drawing/2014/main" id="{11063F15-3423-4DEF-D15D-8CA66927AB1E}"/>
              </a:ext>
            </a:extLst>
          </p:cNvPr>
          <p:cNvSpPr/>
          <p:nvPr/>
        </p:nvSpPr>
        <p:spPr>
          <a:xfrm>
            <a:off x="-3886" y="-27765"/>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20" name="TextBox 19">
            <a:extLst>
              <a:ext uri="{FF2B5EF4-FFF2-40B4-BE49-F238E27FC236}">
                <a16:creationId xmlns:a16="http://schemas.microsoft.com/office/drawing/2014/main" id="{801A3C11-22CF-6689-5832-B69D6A23990D}"/>
              </a:ext>
            </a:extLst>
          </p:cNvPr>
          <p:cNvSpPr txBox="1"/>
          <p:nvPr/>
        </p:nvSpPr>
        <p:spPr>
          <a:xfrm>
            <a:off x="481374" y="383729"/>
            <a:ext cx="11391312" cy="646331"/>
          </a:xfrm>
          <a:prstGeom prst="rect">
            <a:avLst/>
          </a:prstGeom>
          <a:noFill/>
        </p:spPr>
        <p:txBody>
          <a:bodyPr wrap="square">
            <a:spAutoFit/>
          </a:bodyPr>
          <a:lstStyle/>
          <a:p>
            <a:pPr marL="0" indent="0">
              <a:spcBef>
                <a:spcPct val="0"/>
              </a:spcBef>
              <a:buNone/>
              <a:defRPr/>
            </a:pPr>
            <a:r>
              <a:rPr lang="fr-FR" sz="3600" b="1" dirty="0">
                <a:solidFill>
                  <a:schemeClr val="bg1"/>
                </a:solidFill>
                <a:latin typeface="Montserrat SemiBold" panose="00000700000000000000" pitchFamily="2" charset="0"/>
              </a:rPr>
              <a:t>Information Exchange: Global </a:t>
            </a:r>
            <a:r>
              <a:rPr lang="fr-FR" sz="3600" b="1" dirty="0" err="1">
                <a:solidFill>
                  <a:schemeClr val="bg1"/>
                </a:solidFill>
                <a:latin typeface="Montserrat SemiBold" panose="00000700000000000000" pitchFamily="2" charset="0"/>
              </a:rPr>
              <a:t>Database</a:t>
            </a:r>
            <a:endParaRPr lang="en-US" sz="3600" b="1" dirty="0">
              <a:solidFill>
                <a:schemeClr val="bg1"/>
              </a:solidFill>
              <a:latin typeface="Montserrat Medium" panose="00000600000000000000" pitchFamily="2" charset="0"/>
            </a:endParaRPr>
          </a:p>
        </p:txBody>
      </p:sp>
      <p:sp>
        <p:nvSpPr>
          <p:cNvPr id="2" name="Rectangle 1">
            <a:extLst>
              <a:ext uri="{FF2B5EF4-FFF2-40B4-BE49-F238E27FC236}">
                <a16:creationId xmlns:a16="http://schemas.microsoft.com/office/drawing/2014/main" id="{47C81C71-11C1-BB4B-771E-1B15C24CA027}"/>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17</a:t>
            </a:r>
            <a:endParaRPr lang="en-GB" b="1" dirty="0">
              <a:latin typeface="Montserrat SemiBold" panose="00000700000000000000" pitchFamily="2" charset="0"/>
            </a:endParaRPr>
          </a:p>
        </p:txBody>
      </p:sp>
    </p:spTree>
    <p:extLst>
      <p:ext uri="{BB962C8B-B14F-4D97-AF65-F5344CB8AC3E}">
        <p14:creationId xmlns:p14="http://schemas.microsoft.com/office/powerpoint/2010/main" val="684410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ADAD-A578-F52C-6A1D-E296B1E3888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7FF61C5-A112-49B5-B395-F33D945EA432}"/>
              </a:ext>
            </a:extLst>
          </p:cNvPr>
          <p:cNvSpPr txBox="1"/>
          <p:nvPr/>
        </p:nvSpPr>
        <p:spPr>
          <a:xfrm>
            <a:off x="835371" y="1587577"/>
            <a:ext cx="5813079" cy="4401205"/>
          </a:xfrm>
          <a:prstGeom prst="rect">
            <a:avLst/>
          </a:prstGeom>
          <a:noFill/>
        </p:spPr>
        <p:txBody>
          <a:bodyPr wrap="square">
            <a:spAutoFit/>
          </a:bodyPr>
          <a:lstStyle/>
          <a:p>
            <a:pPr marL="285750" indent="-285750">
              <a:spcBef>
                <a:spcPct val="0"/>
              </a:spcBef>
              <a:buFont typeface="Arial" panose="020B0604020202020204" pitchFamily="34" charset="0"/>
              <a:buChar char="•"/>
              <a:defRPr/>
            </a:pPr>
            <a:r>
              <a:rPr lang="en-GB" sz="2000" dirty="0">
                <a:solidFill>
                  <a:srgbClr val="035C22"/>
                </a:solidFill>
              </a:rPr>
              <a:t>Explore the potential use of Artificial intelligence in Plant Health inspections </a:t>
            </a:r>
          </a:p>
          <a:p>
            <a:pPr marL="285750" indent="-285750">
              <a:spcBef>
                <a:spcPct val="0"/>
              </a:spcBef>
              <a:buFont typeface="Arial" panose="020B0604020202020204" pitchFamily="34" charset="0"/>
              <a:buChar char="•"/>
              <a:defRPr/>
            </a:pPr>
            <a:endParaRPr lang="en-GB" sz="2000" dirty="0">
              <a:solidFill>
                <a:srgbClr val="035C22"/>
              </a:solidFill>
            </a:endParaRPr>
          </a:p>
          <a:p>
            <a:pPr marL="285750" indent="-285750">
              <a:spcBef>
                <a:spcPct val="0"/>
              </a:spcBef>
              <a:buFont typeface="Arial" panose="020B0604020202020204" pitchFamily="34" charset="0"/>
              <a:buChar char="•"/>
              <a:defRPr/>
            </a:pPr>
            <a:r>
              <a:rPr lang="en-GB" sz="2000" dirty="0">
                <a:solidFill>
                  <a:srgbClr val="035C22"/>
                </a:solidFill>
              </a:rPr>
              <a:t>Update PM 3/72 (2) Elements common to inspection of places of production, area-wide surveillance, inspection of consignments and lot identification</a:t>
            </a:r>
          </a:p>
          <a:p>
            <a:pPr marL="285750" indent="-285750">
              <a:spcBef>
                <a:spcPct val="0"/>
              </a:spcBef>
              <a:buFont typeface="Arial" panose="020B0604020202020204" pitchFamily="34" charset="0"/>
              <a:buChar char="•"/>
              <a:defRPr/>
            </a:pPr>
            <a:r>
              <a:rPr lang="en-GB" sz="2000" dirty="0">
                <a:solidFill>
                  <a:srgbClr val="035C22"/>
                </a:solidFill>
              </a:rPr>
              <a:t>Update PM 3/73(1) Consignment inspection of Fragaria plants for planting </a:t>
            </a:r>
          </a:p>
          <a:p>
            <a:pPr marL="285750" indent="-285750">
              <a:spcBef>
                <a:spcPct val="0"/>
              </a:spcBef>
              <a:buFont typeface="Arial" panose="020B0604020202020204" pitchFamily="34" charset="0"/>
              <a:buChar char="•"/>
              <a:defRPr/>
            </a:pPr>
            <a:endParaRPr lang="en-GB" sz="2000" dirty="0">
              <a:solidFill>
                <a:srgbClr val="035C22"/>
              </a:solidFill>
            </a:endParaRPr>
          </a:p>
          <a:p>
            <a:pPr marL="285750" indent="-285750">
              <a:spcBef>
                <a:spcPct val="0"/>
              </a:spcBef>
              <a:buFont typeface="Arial" panose="020B0604020202020204" pitchFamily="34" charset="0"/>
              <a:buChar char="•"/>
              <a:defRPr/>
            </a:pPr>
            <a:r>
              <a:rPr lang="en-GB" sz="2000" dirty="0">
                <a:solidFill>
                  <a:srgbClr val="035C22"/>
                </a:solidFill>
              </a:rPr>
              <a:t>New: Draft inspection Standard: Consignment inspection of cut flowers </a:t>
            </a:r>
          </a:p>
          <a:p>
            <a:pPr marL="285750" indent="-285750">
              <a:spcBef>
                <a:spcPct val="0"/>
              </a:spcBef>
              <a:buFont typeface="Arial" panose="020B0604020202020204" pitchFamily="34" charset="0"/>
              <a:buChar char="•"/>
              <a:defRPr/>
            </a:pPr>
            <a:r>
              <a:rPr lang="en-GB" sz="2000" dirty="0">
                <a:solidFill>
                  <a:srgbClr val="035C22"/>
                </a:solidFill>
              </a:rPr>
              <a:t>New: Consignment inspection of woody plants for planting</a:t>
            </a:r>
          </a:p>
        </p:txBody>
      </p:sp>
      <p:sp>
        <p:nvSpPr>
          <p:cNvPr id="19" name="Rectangle 18">
            <a:extLst>
              <a:ext uri="{FF2B5EF4-FFF2-40B4-BE49-F238E27FC236}">
                <a16:creationId xmlns:a16="http://schemas.microsoft.com/office/drawing/2014/main" id="{85A4F718-13FC-B9E8-7D10-4EA53140F5A1}"/>
              </a:ext>
            </a:extLst>
          </p:cNvPr>
          <p:cNvSpPr/>
          <p:nvPr/>
        </p:nvSpPr>
        <p:spPr>
          <a:xfrm>
            <a:off x="-3886" y="-27765"/>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20" name="TextBox 19">
            <a:extLst>
              <a:ext uri="{FF2B5EF4-FFF2-40B4-BE49-F238E27FC236}">
                <a16:creationId xmlns:a16="http://schemas.microsoft.com/office/drawing/2014/main" id="{8D1D0B78-0BD8-60A2-1530-BE3019ED025B}"/>
              </a:ext>
            </a:extLst>
          </p:cNvPr>
          <p:cNvSpPr txBox="1"/>
          <p:nvPr/>
        </p:nvSpPr>
        <p:spPr>
          <a:xfrm>
            <a:off x="398401" y="223334"/>
            <a:ext cx="11391312" cy="1200329"/>
          </a:xfrm>
          <a:prstGeom prst="rect">
            <a:avLst/>
          </a:prstGeom>
          <a:noFill/>
        </p:spPr>
        <p:txBody>
          <a:bodyPr wrap="square">
            <a:spAutoFit/>
          </a:bodyPr>
          <a:lstStyle/>
          <a:p>
            <a:pPr marL="0" indent="0">
              <a:spcBef>
                <a:spcPct val="0"/>
              </a:spcBef>
              <a:buNone/>
              <a:defRPr/>
            </a:pPr>
            <a:r>
              <a:rPr lang="fr-FR" sz="3600" b="1" dirty="0">
                <a:solidFill>
                  <a:schemeClr val="bg1"/>
                </a:solidFill>
                <a:latin typeface="Montserrat SemiBold" panose="00000700000000000000" pitchFamily="2" charset="0"/>
              </a:rPr>
              <a:t>13th meeting of the Panel on Phytosanitary Inspection </a:t>
            </a:r>
            <a:endParaRPr lang="en-US" sz="3600" b="1" dirty="0">
              <a:solidFill>
                <a:schemeClr val="bg1"/>
              </a:solidFill>
              <a:latin typeface="Montserrat Medium" panose="00000600000000000000" pitchFamily="2" charset="0"/>
            </a:endParaRPr>
          </a:p>
        </p:txBody>
      </p:sp>
      <p:sp>
        <p:nvSpPr>
          <p:cNvPr id="2" name="Rectangle 1">
            <a:extLst>
              <a:ext uri="{FF2B5EF4-FFF2-40B4-BE49-F238E27FC236}">
                <a16:creationId xmlns:a16="http://schemas.microsoft.com/office/drawing/2014/main" id="{0962E837-FF48-F3D6-84F7-0BCFF5EAB572}"/>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18</a:t>
            </a:r>
            <a:endParaRPr lang="en-GB" b="1" dirty="0">
              <a:latin typeface="Montserrat SemiBold" panose="00000700000000000000" pitchFamily="2" charset="0"/>
            </a:endParaRPr>
          </a:p>
        </p:txBody>
      </p:sp>
      <p:pic>
        <p:nvPicPr>
          <p:cNvPr id="4" name="Picture 3" descr="A person holding flowers in a box&#10;&#10;AI-generated content may be incorrect.">
            <a:extLst>
              <a:ext uri="{FF2B5EF4-FFF2-40B4-BE49-F238E27FC236}">
                <a16:creationId xmlns:a16="http://schemas.microsoft.com/office/drawing/2014/main" id="{ACC42D7C-FCC8-265B-9F57-EF8255C7F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418" y="1674762"/>
            <a:ext cx="3343211" cy="3965575"/>
          </a:xfrm>
          <a:prstGeom prst="rect">
            <a:avLst/>
          </a:prstGeom>
        </p:spPr>
      </p:pic>
    </p:spTree>
    <p:extLst>
      <p:ext uri="{BB962C8B-B14F-4D97-AF65-F5344CB8AC3E}">
        <p14:creationId xmlns:p14="http://schemas.microsoft.com/office/powerpoint/2010/main" val="205063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FA1F3F-66EE-19DD-E7B8-69F62703A6F8}"/>
              </a:ext>
            </a:extLst>
          </p:cNvPr>
          <p:cNvSpPr/>
          <p:nvPr/>
        </p:nvSpPr>
        <p:spPr>
          <a:xfrm>
            <a:off x="-3886" y="-6243"/>
            <a:ext cx="5960285" cy="6858000"/>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7" name="TextBox 6">
            <a:extLst>
              <a:ext uri="{FF2B5EF4-FFF2-40B4-BE49-F238E27FC236}">
                <a16:creationId xmlns:a16="http://schemas.microsoft.com/office/drawing/2014/main" id="{1ECD7CF1-9C62-27AC-7D4C-562F25BD81B5}"/>
              </a:ext>
            </a:extLst>
          </p:cNvPr>
          <p:cNvSpPr txBox="1"/>
          <p:nvPr/>
        </p:nvSpPr>
        <p:spPr>
          <a:xfrm>
            <a:off x="7386066" y="1558052"/>
            <a:ext cx="4305987" cy="369332"/>
          </a:xfrm>
          <a:prstGeom prst="rect">
            <a:avLst/>
          </a:prstGeom>
          <a:noFill/>
        </p:spPr>
        <p:txBody>
          <a:bodyPr wrap="none" rtlCol="0">
            <a:spAutoFit/>
          </a:bodyPr>
          <a:lstStyle/>
          <a:p>
            <a:r>
              <a:rPr lang="en-GB" dirty="0">
                <a:latin typeface="Montserrat Light" panose="00000400000000000000" pitchFamily="2" charset="0"/>
                <a:hlinkClick r:id="rId2"/>
              </a:rPr>
              <a:t>linkedin.com/company/eppo-oepp/</a:t>
            </a:r>
            <a:r>
              <a:rPr lang="en-GB" dirty="0">
                <a:latin typeface="Montserrat Light" panose="00000400000000000000" pitchFamily="2" charset="0"/>
              </a:rPr>
              <a:t> </a:t>
            </a:r>
          </a:p>
        </p:txBody>
      </p:sp>
      <p:sp>
        <p:nvSpPr>
          <p:cNvPr id="8" name="TextBox 7">
            <a:extLst>
              <a:ext uri="{FF2B5EF4-FFF2-40B4-BE49-F238E27FC236}">
                <a16:creationId xmlns:a16="http://schemas.microsoft.com/office/drawing/2014/main" id="{049B093E-A749-A7D6-02B3-5BF12D07DCCA}"/>
              </a:ext>
            </a:extLst>
          </p:cNvPr>
          <p:cNvSpPr txBox="1"/>
          <p:nvPr/>
        </p:nvSpPr>
        <p:spPr>
          <a:xfrm>
            <a:off x="7386066" y="2355687"/>
            <a:ext cx="4581703" cy="369332"/>
          </a:xfrm>
          <a:prstGeom prst="rect">
            <a:avLst/>
          </a:prstGeom>
          <a:noFill/>
        </p:spPr>
        <p:txBody>
          <a:bodyPr wrap="none" rtlCol="0">
            <a:spAutoFit/>
          </a:bodyPr>
          <a:lstStyle/>
          <a:p>
            <a:r>
              <a:rPr lang="en-GB" dirty="0" err="1">
                <a:latin typeface="Montserrat Light" panose="00000400000000000000" pitchFamily="2" charset="0"/>
                <a:hlinkClick r:id="rId3"/>
              </a:rPr>
              <a:t>bsky.app</a:t>
            </a:r>
            <a:r>
              <a:rPr lang="en-GB" dirty="0">
                <a:latin typeface="Montserrat Light" panose="00000400000000000000" pitchFamily="2" charset="0"/>
                <a:hlinkClick r:id="rId3"/>
              </a:rPr>
              <a:t>/profile/epponews.bsky.social</a:t>
            </a:r>
            <a:r>
              <a:rPr lang="en-GB" dirty="0">
                <a:latin typeface="Montserrat Light" panose="00000400000000000000" pitchFamily="2" charset="0"/>
              </a:rPr>
              <a:t> </a:t>
            </a:r>
          </a:p>
        </p:txBody>
      </p:sp>
      <p:sp>
        <p:nvSpPr>
          <p:cNvPr id="10" name="TextBox 9">
            <a:extLst>
              <a:ext uri="{FF2B5EF4-FFF2-40B4-BE49-F238E27FC236}">
                <a16:creationId xmlns:a16="http://schemas.microsoft.com/office/drawing/2014/main" id="{79AB6C76-1C1A-9792-19F9-E694537F8B79}"/>
              </a:ext>
            </a:extLst>
          </p:cNvPr>
          <p:cNvSpPr txBox="1"/>
          <p:nvPr/>
        </p:nvSpPr>
        <p:spPr>
          <a:xfrm>
            <a:off x="7386066" y="3137854"/>
            <a:ext cx="4711446" cy="646331"/>
          </a:xfrm>
          <a:prstGeom prst="rect">
            <a:avLst/>
          </a:prstGeom>
          <a:noFill/>
        </p:spPr>
        <p:txBody>
          <a:bodyPr wrap="square">
            <a:spAutoFit/>
          </a:bodyPr>
          <a:lstStyle/>
          <a:p>
            <a:r>
              <a:rPr lang="en-GB" dirty="0">
                <a:latin typeface="Montserrat Light" panose="00000400000000000000" pitchFamily="2" charset="0"/>
                <a:hlinkClick r:id="rId4"/>
              </a:rPr>
              <a:t>www.facebook.com/EPPOsecretariat/</a:t>
            </a:r>
            <a:endParaRPr lang="en-GB" dirty="0">
              <a:latin typeface="Montserrat Light" panose="00000400000000000000" pitchFamily="2" charset="0"/>
            </a:endParaRPr>
          </a:p>
          <a:p>
            <a:endParaRPr lang="en-GB" dirty="0">
              <a:latin typeface="Montserrat Light" panose="00000400000000000000" pitchFamily="2" charset="0"/>
            </a:endParaRPr>
          </a:p>
        </p:txBody>
      </p:sp>
      <p:sp>
        <p:nvSpPr>
          <p:cNvPr id="13" name="TextBox 12">
            <a:extLst>
              <a:ext uri="{FF2B5EF4-FFF2-40B4-BE49-F238E27FC236}">
                <a16:creationId xmlns:a16="http://schemas.microsoft.com/office/drawing/2014/main" id="{7749B3C3-BDBC-0352-D15B-DF4522A03399}"/>
              </a:ext>
            </a:extLst>
          </p:cNvPr>
          <p:cNvSpPr txBox="1"/>
          <p:nvPr/>
        </p:nvSpPr>
        <p:spPr>
          <a:xfrm>
            <a:off x="7386066" y="4004017"/>
            <a:ext cx="2727198" cy="646331"/>
          </a:xfrm>
          <a:prstGeom prst="rect">
            <a:avLst/>
          </a:prstGeom>
          <a:noFill/>
        </p:spPr>
        <p:txBody>
          <a:bodyPr wrap="square">
            <a:spAutoFit/>
          </a:bodyPr>
          <a:lstStyle/>
          <a:p>
            <a:r>
              <a:rPr lang="en-GB" dirty="0">
                <a:latin typeface="Montserrat Light" panose="00000400000000000000" pitchFamily="2" charset="0"/>
                <a:hlinkClick r:id="rId5"/>
              </a:rPr>
              <a:t>t.me/eppo_news</a:t>
            </a:r>
            <a:endParaRPr lang="en-GB" dirty="0">
              <a:latin typeface="Montserrat Light" panose="00000400000000000000" pitchFamily="2" charset="0"/>
            </a:endParaRPr>
          </a:p>
          <a:p>
            <a:endParaRPr lang="en-GB" dirty="0">
              <a:latin typeface="Montserrat Light" panose="00000400000000000000" pitchFamily="2" charset="0"/>
            </a:endParaRPr>
          </a:p>
        </p:txBody>
      </p:sp>
      <p:sp>
        <p:nvSpPr>
          <p:cNvPr id="16" name="TextBox 15">
            <a:extLst>
              <a:ext uri="{FF2B5EF4-FFF2-40B4-BE49-F238E27FC236}">
                <a16:creationId xmlns:a16="http://schemas.microsoft.com/office/drawing/2014/main" id="{29DEFF64-1858-19C5-8F3D-0AE0F4E4F144}"/>
              </a:ext>
            </a:extLst>
          </p:cNvPr>
          <p:cNvSpPr txBox="1"/>
          <p:nvPr/>
        </p:nvSpPr>
        <p:spPr>
          <a:xfrm>
            <a:off x="7386066" y="4870180"/>
            <a:ext cx="3797046" cy="369332"/>
          </a:xfrm>
          <a:prstGeom prst="rect">
            <a:avLst/>
          </a:prstGeom>
          <a:noFill/>
        </p:spPr>
        <p:txBody>
          <a:bodyPr wrap="square">
            <a:spAutoFit/>
          </a:bodyPr>
          <a:lstStyle/>
          <a:p>
            <a:r>
              <a:rPr lang="en-GB" dirty="0">
                <a:latin typeface="Montserrat Light" panose="00000400000000000000" pitchFamily="2" charset="0"/>
                <a:hlinkClick r:id="rId6"/>
              </a:rPr>
              <a:t>tinyurl.com/eppo-whatsapp</a:t>
            </a:r>
            <a:r>
              <a:rPr lang="en-GB" dirty="0">
                <a:latin typeface="Montserrat Light" panose="00000400000000000000" pitchFamily="2" charset="0"/>
              </a:rPr>
              <a:t> </a:t>
            </a:r>
          </a:p>
        </p:txBody>
      </p:sp>
      <p:pic>
        <p:nvPicPr>
          <p:cNvPr id="1032" name="Picture 8">
            <a:extLst>
              <a:ext uri="{FF2B5EF4-FFF2-40B4-BE49-F238E27FC236}">
                <a16:creationId xmlns:a16="http://schemas.microsoft.com/office/drawing/2014/main" id="{93438844-73E7-B284-6D7F-CDA60D657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580" y="1475637"/>
            <a:ext cx="534162" cy="5341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67D009C-2984-AB57-F247-C03CCB88C4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036" y="2261461"/>
            <a:ext cx="631251" cy="5577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BB95875-B512-36AA-C66F-05C20286D1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0592" y="3070907"/>
            <a:ext cx="611695" cy="6092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329CE04-A5C2-1016-DF58-8497511F76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1036" y="3931866"/>
            <a:ext cx="658654" cy="6586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276BF59-A7C3-6E7D-D751-0F35485518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6986" y="4765369"/>
            <a:ext cx="722704" cy="724116"/>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2">
            <a:extLst>
              <a:ext uri="{FF2B5EF4-FFF2-40B4-BE49-F238E27FC236}">
                <a16:creationId xmlns:a16="http://schemas.microsoft.com/office/drawing/2014/main" id="{74DBC46E-9CBE-D7EF-D902-F78680BB7190}"/>
              </a:ext>
            </a:extLst>
          </p:cNvPr>
          <p:cNvSpPr>
            <a:spLocks noGrp="1"/>
          </p:cNvSpPr>
          <p:nvPr>
            <p:ph type="title"/>
          </p:nvPr>
        </p:nvSpPr>
        <p:spPr>
          <a:xfrm>
            <a:off x="1441839" y="261712"/>
            <a:ext cx="3068833" cy="2093975"/>
          </a:xfrm>
        </p:spPr>
        <p:txBody>
          <a:bodyPr anchor="ctr">
            <a:normAutofit/>
          </a:bodyPr>
          <a:lstStyle/>
          <a:p>
            <a:pPr algn="ctr"/>
            <a:r>
              <a:rPr lang="en-US" sz="2400" dirty="0">
                <a:solidFill>
                  <a:schemeClr val="bg1"/>
                </a:solidFill>
                <a:latin typeface="Montserrat SemiBold" panose="00000700000000000000" pitchFamily="2" charset="0"/>
              </a:rPr>
              <a:t>Thank you</a:t>
            </a:r>
            <a:endParaRPr lang="fr-FR" sz="2400" dirty="0">
              <a:solidFill>
                <a:schemeClr val="bg1"/>
              </a:solidFill>
              <a:latin typeface="Montserrat SemiBold" panose="00000700000000000000" pitchFamily="2" charset="0"/>
            </a:endParaRPr>
          </a:p>
        </p:txBody>
      </p:sp>
      <p:sp>
        <p:nvSpPr>
          <p:cNvPr id="2" name="Rectangle 1">
            <a:extLst>
              <a:ext uri="{FF2B5EF4-FFF2-40B4-BE49-F238E27FC236}">
                <a16:creationId xmlns:a16="http://schemas.microsoft.com/office/drawing/2014/main" id="{586ECD56-091B-EB24-9320-12CE80382250}"/>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19</a:t>
            </a:r>
            <a:endParaRPr lang="en-GB" b="1" dirty="0">
              <a:latin typeface="Montserrat SemiBold" panose="00000700000000000000" pitchFamily="2" charset="0"/>
            </a:endParaRPr>
          </a:p>
        </p:txBody>
      </p:sp>
      <p:pic>
        <p:nvPicPr>
          <p:cNvPr id="1030" name="Picture 6">
            <a:extLst>
              <a:ext uri="{FF2B5EF4-FFF2-40B4-BE49-F238E27FC236}">
                <a16:creationId xmlns:a16="http://schemas.microsoft.com/office/drawing/2014/main" id="{4FB2ED8E-E046-E25B-F71A-7DA3BD3366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888" y="2261461"/>
            <a:ext cx="43624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8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6312A8F-C847-7484-EE35-5CEA0FFB47F8}"/>
              </a:ext>
            </a:extLst>
          </p:cNvPr>
          <p:cNvSpPr/>
          <p:nvPr/>
        </p:nvSpPr>
        <p:spPr>
          <a:xfrm>
            <a:off x="-306" y="0"/>
            <a:ext cx="12192306" cy="2447895"/>
          </a:xfrm>
          <a:custGeom>
            <a:avLst/>
            <a:gdLst>
              <a:gd name="connsiteX0" fmla="*/ 13006 w 12179606"/>
              <a:gd name="connsiteY0" fmla="*/ 0 h 2435195"/>
              <a:gd name="connsiteX1" fmla="*/ 241606 w 12179606"/>
              <a:gd name="connsiteY1" fmla="*/ 1752600 h 2435195"/>
              <a:gd name="connsiteX2" fmla="*/ 1664006 w 12179606"/>
              <a:gd name="connsiteY2" fmla="*/ 2400300 h 2435195"/>
              <a:gd name="connsiteX3" fmla="*/ 4661206 w 12179606"/>
              <a:gd name="connsiteY3" fmla="*/ 2120900 h 2435195"/>
              <a:gd name="connsiteX4" fmla="*/ 12179606 w 12179606"/>
              <a:gd name="connsiteY4" fmla="*/ 241300 h 2435195"/>
              <a:gd name="connsiteX0" fmla="*/ 13006 w 12192306"/>
              <a:gd name="connsiteY0" fmla="*/ 12700 h 2447895"/>
              <a:gd name="connsiteX1" fmla="*/ 241606 w 12192306"/>
              <a:gd name="connsiteY1" fmla="*/ 1765300 h 2447895"/>
              <a:gd name="connsiteX2" fmla="*/ 1664006 w 12192306"/>
              <a:gd name="connsiteY2" fmla="*/ 2413000 h 2447895"/>
              <a:gd name="connsiteX3" fmla="*/ 4661206 w 12192306"/>
              <a:gd name="connsiteY3" fmla="*/ 2133600 h 2447895"/>
              <a:gd name="connsiteX4" fmla="*/ 12192306 w 12192306"/>
              <a:gd name="connsiteY4" fmla="*/ 0 h 244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306" h="2447895">
                <a:moveTo>
                  <a:pt x="13006" y="12700"/>
                </a:moveTo>
                <a:cubicBezTo>
                  <a:pt x="-10278" y="688975"/>
                  <a:pt x="-33561" y="1365250"/>
                  <a:pt x="241606" y="1765300"/>
                </a:cubicBezTo>
                <a:cubicBezTo>
                  <a:pt x="516773" y="2165350"/>
                  <a:pt x="927406" y="2351617"/>
                  <a:pt x="1664006" y="2413000"/>
                </a:cubicBezTo>
                <a:cubicBezTo>
                  <a:pt x="2400606" y="2474383"/>
                  <a:pt x="2908606" y="2493433"/>
                  <a:pt x="4661206" y="2133600"/>
                </a:cubicBezTo>
                <a:cubicBezTo>
                  <a:pt x="6413806" y="1773767"/>
                  <a:pt x="9309406" y="759883"/>
                  <a:pt x="12192306" y="0"/>
                </a:cubicBezTo>
              </a:path>
            </a:pathLst>
          </a:custGeom>
          <a:gradFill>
            <a:gsLst>
              <a:gs pos="0">
                <a:srgbClr val="BADEA2">
                  <a:lumMod val="91000"/>
                </a:srgbClr>
              </a:gs>
              <a:gs pos="72000">
                <a:srgbClr val="7DC67E"/>
              </a:gs>
              <a:gs pos="32000">
                <a:srgbClr val="A1D094"/>
              </a:gs>
              <a:gs pos="100000">
                <a:srgbClr val="53BA64"/>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8">
            <a:extLst>
              <a:ext uri="{FF2B5EF4-FFF2-40B4-BE49-F238E27FC236}">
                <a16:creationId xmlns:a16="http://schemas.microsoft.com/office/drawing/2014/main" id="{757C883D-E3B7-E986-F70B-C67839246846}"/>
              </a:ext>
            </a:extLst>
          </p:cNvPr>
          <p:cNvSpPr txBox="1"/>
          <p:nvPr/>
        </p:nvSpPr>
        <p:spPr>
          <a:xfrm>
            <a:off x="306159" y="299157"/>
            <a:ext cx="9161527" cy="954107"/>
          </a:xfrm>
          <a:prstGeom prst="rect">
            <a:avLst/>
          </a:prstGeom>
          <a:noFill/>
        </p:spPr>
        <p:txBody>
          <a:bodyPr wrap="square" rtlCol="0">
            <a:spAutoFit/>
          </a:bodyPr>
          <a:lstStyle/>
          <a:p>
            <a:r>
              <a:rPr lang="fr-FR" sz="2800" b="1" dirty="0">
                <a:solidFill>
                  <a:schemeClr val="bg1"/>
                </a:solidFill>
                <a:latin typeface="Montserrat SemiBold" panose="00000700000000000000" pitchFamily="2" charset="0"/>
              </a:rPr>
              <a:t>European and </a:t>
            </a:r>
            <a:r>
              <a:rPr lang="fr-FR" sz="2800" b="1" dirty="0" err="1">
                <a:solidFill>
                  <a:schemeClr val="bg1"/>
                </a:solidFill>
                <a:latin typeface="Montserrat SemiBold" panose="00000700000000000000" pitchFamily="2" charset="0"/>
              </a:rPr>
              <a:t>Mediterranean</a:t>
            </a:r>
            <a:r>
              <a:rPr lang="fr-FR" sz="2800" b="1" dirty="0">
                <a:solidFill>
                  <a:schemeClr val="bg1"/>
                </a:solidFill>
                <a:latin typeface="Montserrat SemiBold" panose="00000700000000000000" pitchFamily="2" charset="0"/>
              </a:rPr>
              <a:t> Plant Protection </a:t>
            </a:r>
            <a:r>
              <a:rPr lang="fr-FR" sz="2800" b="1" dirty="0" err="1">
                <a:solidFill>
                  <a:schemeClr val="bg1"/>
                </a:solidFill>
                <a:latin typeface="Montserrat SemiBold" panose="00000700000000000000" pitchFamily="2" charset="0"/>
              </a:rPr>
              <a:t>Organization</a:t>
            </a:r>
            <a:endParaRPr lang="fr-FR" sz="2000" dirty="0">
              <a:solidFill>
                <a:schemeClr val="bg1"/>
              </a:solidFill>
              <a:latin typeface="Montserrat SemiBold" panose="00000700000000000000" pitchFamily="2" charset="0"/>
            </a:endParaRPr>
          </a:p>
        </p:txBody>
      </p:sp>
      <p:sp>
        <p:nvSpPr>
          <p:cNvPr id="6" name="Subtitle 4">
            <a:extLst>
              <a:ext uri="{FF2B5EF4-FFF2-40B4-BE49-F238E27FC236}">
                <a16:creationId xmlns:a16="http://schemas.microsoft.com/office/drawing/2014/main" id="{05B3D1C0-FCAB-32DB-9885-48027076E06C}"/>
              </a:ext>
            </a:extLst>
          </p:cNvPr>
          <p:cNvSpPr txBox="1">
            <a:spLocks/>
          </p:cNvSpPr>
          <p:nvPr/>
        </p:nvSpPr>
        <p:spPr>
          <a:xfrm>
            <a:off x="452757" y="2817363"/>
            <a:ext cx="4969279" cy="38849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40000"/>
              </a:spcBef>
              <a:buClr>
                <a:srgbClr val="9BBB59"/>
              </a:buClr>
              <a:buSzPct val="100000"/>
              <a:buFont typeface="Trebuchet MS" pitchFamily="34" charset="0"/>
              <a:buChar char="●"/>
            </a:pPr>
            <a:r>
              <a:rPr lang="en-GB" sz="1600" dirty="0">
                <a:solidFill>
                  <a:srgbClr val="025B22"/>
                </a:solidFill>
                <a:latin typeface="Montserrat SemiBold" panose="00000700000000000000" pitchFamily="2" charset="0"/>
                <a:cs typeface="Arial" charset="0"/>
              </a:rPr>
              <a:t>Intergovernmental Organization</a:t>
            </a:r>
          </a:p>
          <a:p>
            <a:pPr marL="342900" indent="-342900">
              <a:spcBef>
                <a:spcPct val="40000"/>
              </a:spcBef>
              <a:buClr>
                <a:srgbClr val="9BBB59"/>
              </a:buClr>
              <a:buSzPct val="100000"/>
              <a:buFont typeface="Trebuchet MS" pitchFamily="34" charset="0"/>
              <a:buChar char="●"/>
            </a:pPr>
            <a:r>
              <a:rPr lang="en-GB" sz="1600" dirty="0">
                <a:solidFill>
                  <a:srgbClr val="025B22"/>
                </a:solidFill>
                <a:latin typeface="Montserrat SemiBold" panose="00000700000000000000" pitchFamily="2" charset="0"/>
                <a:cs typeface="Arial" charset="0"/>
              </a:rPr>
              <a:t>Created in 1951: </a:t>
            </a:r>
            <a:r>
              <a:rPr lang="fr-FR" sz="1600" dirty="0">
                <a:solidFill>
                  <a:srgbClr val="025B22"/>
                </a:solidFill>
                <a:latin typeface="Montserrat SemiBold" panose="00000700000000000000" pitchFamily="2" charset="0"/>
                <a:cs typeface="Arial" charset="0"/>
              </a:rPr>
              <a:t>52 </a:t>
            </a:r>
            <a:r>
              <a:rPr lang="fr-FR" sz="1600" dirty="0" err="1">
                <a:solidFill>
                  <a:srgbClr val="025B22"/>
                </a:solidFill>
                <a:latin typeface="Montserrat SemiBold" panose="00000700000000000000" pitchFamily="2" charset="0"/>
                <a:cs typeface="Arial" charset="0"/>
              </a:rPr>
              <a:t>member</a:t>
            </a:r>
            <a:r>
              <a:rPr lang="fr-FR" sz="1600" dirty="0">
                <a:solidFill>
                  <a:srgbClr val="025B22"/>
                </a:solidFill>
                <a:latin typeface="Montserrat SemiBold" panose="00000700000000000000" pitchFamily="2" charset="0"/>
                <a:cs typeface="Arial" charset="0"/>
              </a:rPr>
              <a:t> countries</a:t>
            </a:r>
          </a:p>
          <a:p>
            <a:pPr marL="342900" indent="-342900">
              <a:spcBef>
                <a:spcPct val="40000"/>
              </a:spcBef>
              <a:buClr>
                <a:srgbClr val="9BBB59"/>
              </a:buClr>
              <a:buSzPct val="100000"/>
              <a:buFont typeface="Trebuchet MS" pitchFamily="34" charset="0"/>
              <a:buChar char="●"/>
            </a:pPr>
            <a:r>
              <a:rPr lang="en-GB" sz="1600" dirty="0">
                <a:solidFill>
                  <a:srgbClr val="025B22"/>
                </a:solidFill>
                <a:latin typeface="Montserrat SemiBold" panose="00000700000000000000" pitchFamily="2" charset="0"/>
                <a:cs typeface="Arial" charset="0"/>
              </a:rPr>
              <a:t>International cooperation in </a:t>
            </a:r>
            <a:br>
              <a:rPr lang="en-GB" sz="1600" dirty="0">
                <a:solidFill>
                  <a:srgbClr val="025B22"/>
                </a:solidFill>
                <a:latin typeface="Montserrat SemiBold" panose="00000700000000000000" pitchFamily="2" charset="0"/>
                <a:cs typeface="Arial" charset="0"/>
              </a:rPr>
            </a:br>
            <a:r>
              <a:rPr lang="en-GB" sz="1600" dirty="0">
                <a:solidFill>
                  <a:srgbClr val="025B22"/>
                </a:solidFill>
                <a:latin typeface="Montserrat SemiBold" panose="00000700000000000000" pitchFamily="2" charset="0"/>
                <a:cs typeface="Arial" charset="0"/>
              </a:rPr>
              <a:t>plant health</a:t>
            </a:r>
            <a:br>
              <a:rPr lang="en-GB" sz="1600" dirty="0">
                <a:solidFill>
                  <a:srgbClr val="025B22"/>
                </a:solidFill>
                <a:latin typeface="Montserrat SemiBold" panose="00000700000000000000" pitchFamily="2" charset="0"/>
                <a:cs typeface="Arial" charset="0"/>
              </a:rPr>
            </a:br>
            <a:r>
              <a:rPr lang="en-GB" sz="1600" dirty="0">
                <a:solidFill>
                  <a:srgbClr val="025B22"/>
                </a:solidFill>
                <a:latin typeface="Montserrat SemiBold" panose="00000700000000000000" pitchFamily="2" charset="0"/>
                <a:cs typeface="Arial" charset="0"/>
              </a:rPr>
              <a:t>- plant quarantine </a:t>
            </a:r>
            <a:br>
              <a:rPr lang="en-GB" sz="1600" dirty="0">
                <a:solidFill>
                  <a:srgbClr val="025B22"/>
                </a:solidFill>
                <a:latin typeface="Montserrat SemiBold" panose="00000700000000000000" pitchFamily="2" charset="0"/>
                <a:cs typeface="Arial" charset="0"/>
              </a:rPr>
            </a:br>
            <a:r>
              <a:rPr lang="en-GB" sz="1600" dirty="0">
                <a:solidFill>
                  <a:srgbClr val="025B22"/>
                </a:solidFill>
                <a:latin typeface="Montserrat SemiBold" panose="00000700000000000000" pitchFamily="2" charset="0"/>
                <a:cs typeface="Arial" charset="0"/>
              </a:rPr>
              <a:t>- plant protection products</a:t>
            </a:r>
          </a:p>
          <a:p>
            <a:pPr marL="342900" indent="-342900">
              <a:spcBef>
                <a:spcPct val="40000"/>
              </a:spcBef>
              <a:buClr>
                <a:srgbClr val="9BBB59"/>
              </a:buClr>
              <a:buSzPct val="100000"/>
              <a:buFont typeface="Trebuchet MS" pitchFamily="34" charset="0"/>
              <a:buChar char="●"/>
            </a:pPr>
            <a:r>
              <a:rPr lang="fr-FR" sz="1600" dirty="0">
                <a:solidFill>
                  <a:srgbClr val="025B22"/>
                </a:solidFill>
                <a:latin typeface="Montserrat SemiBold" panose="00000700000000000000" pitchFamily="2" charset="0"/>
              </a:rPr>
              <a:t>Works for and </a:t>
            </a:r>
            <a:r>
              <a:rPr lang="fr-FR" sz="1600" dirty="0" err="1">
                <a:solidFill>
                  <a:srgbClr val="025B22"/>
                </a:solidFill>
                <a:latin typeface="Montserrat SemiBold" panose="00000700000000000000" pitchFamily="2" charset="0"/>
              </a:rPr>
              <a:t>with</a:t>
            </a:r>
            <a:r>
              <a:rPr lang="fr-FR" sz="1600" dirty="0">
                <a:solidFill>
                  <a:srgbClr val="025B22"/>
                </a:solidFill>
                <a:latin typeface="Montserrat SemiBold" panose="00000700000000000000" pitchFamily="2" charset="0"/>
              </a:rPr>
              <a:t> National Plant Protection Organizations</a:t>
            </a:r>
            <a:endParaRPr lang="en-GB" sz="1600" dirty="0">
              <a:solidFill>
                <a:srgbClr val="025B22"/>
              </a:solidFill>
              <a:latin typeface="Montserrat SemiBold" panose="00000700000000000000" pitchFamily="2" charset="0"/>
              <a:cs typeface="Arial" charset="0"/>
            </a:endParaRPr>
          </a:p>
        </p:txBody>
      </p:sp>
      <p:pic>
        <p:nvPicPr>
          <p:cNvPr id="3" name="Picture 2">
            <a:extLst>
              <a:ext uri="{FF2B5EF4-FFF2-40B4-BE49-F238E27FC236}">
                <a16:creationId xmlns:a16="http://schemas.microsoft.com/office/drawing/2014/main" id="{4141A232-A1C5-02A4-AC47-10A46D8342B9}"/>
              </a:ext>
            </a:extLst>
          </p:cNvPr>
          <p:cNvPicPr>
            <a:picLocks noChangeAspect="1"/>
          </p:cNvPicPr>
          <p:nvPr/>
        </p:nvPicPr>
        <p:blipFill>
          <a:blip r:embed="rId2"/>
          <a:stretch>
            <a:fillRect/>
          </a:stretch>
        </p:blipFill>
        <p:spPr>
          <a:xfrm>
            <a:off x="5875096" y="1400138"/>
            <a:ext cx="6584086" cy="5457862"/>
          </a:xfrm>
          <a:prstGeom prst="rect">
            <a:avLst/>
          </a:prstGeom>
        </p:spPr>
      </p:pic>
      <p:sp>
        <p:nvSpPr>
          <p:cNvPr id="7" name="Rectangle 6">
            <a:extLst>
              <a:ext uri="{FF2B5EF4-FFF2-40B4-BE49-F238E27FC236}">
                <a16:creationId xmlns:a16="http://schemas.microsoft.com/office/drawing/2014/main" id="{4911D64E-0F0B-6A0C-7C7A-5E621C73EC64}"/>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2</a:t>
            </a:r>
            <a:endParaRPr lang="en-GB" b="1" dirty="0">
              <a:latin typeface="Montserrat SemiBold" panose="00000700000000000000" pitchFamily="2" charset="0"/>
            </a:endParaRPr>
          </a:p>
        </p:txBody>
      </p:sp>
    </p:spTree>
    <p:extLst>
      <p:ext uri="{BB962C8B-B14F-4D97-AF65-F5344CB8AC3E}">
        <p14:creationId xmlns:p14="http://schemas.microsoft.com/office/powerpoint/2010/main" val="2288159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1BE47-8E7D-FE7D-3D3C-BA184399BDCD}"/>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8F64F55D-465E-329F-761E-07FCB52C94B0}"/>
              </a:ext>
            </a:extLst>
          </p:cNvPr>
          <p:cNvSpPr/>
          <p:nvPr/>
        </p:nvSpPr>
        <p:spPr>
          <a:xfrm>
            <a:off x="-306" y="1"/>
            <a:ext cx="12192306" cy="1854200"/>
          </a:xfrm>
          <a:custGeom>
            <a:avLst/>
            <a:gdLst>
              <a:gd name="connsiteX0" fmla="*/ 13006 w 12179606"/>
              <a:gd name="connsiteY0" fmla="*/ 0 h 2435195"/>
              <a:gd name="connsiteX1" fmla="*/ 241606 w 12179606"/>
              <a:gd name="connsiteY1" fmla="*/ 1752600 h 2435195"/>
              <a:gd name="connsiteX2" fmla="*/ 1664006 w 12179606"/>
              <a:gd name="connsiteY2" fmla="*/ 2400300 h 2435195"/>
              <a:gd name="connsiteX3" fmla="*/ 4661206 w 12179606"/>
              <a:gd name="connsiteY3" fmla="*/ 2120900 h 2435195"/>
              <a:gd name="connsiteX4" fmla="*/ 12179606 w 12179606"/>
              <a:gd name="connsiteY4" fmla="*/ 241300 h 2435195"/>
              <a:gd name="connsiteX0" fmla="*/ 13006 w 12192306"/>
              <a:gd name="connsiteY0" fmla="*/ 12700 h 2447895"/>
              <a:gd name="connsiteX1" fmla="*/ 241606 w 12192306"/>
              <a:gd name="connsiteY1" fmla="*/ 1765300 h 2447895"/>
              <a:gd name="connsiteX2" fmla="*/ 1664006 w 12192306"/>
              <a:gd name="connsiteY2" fmla="*/ 2413000 h 2447895"/>
              <a:gd name="connsiteX3" fmla="*/ 4661206 w 12192306"/>
              <a:gd name="connsiteY3" fmla="*/ 2133600 h 2447895"/>
              <a:gd name="connsiteX4" fmla="*/ 12192306 w 12192306"/>
              <a:gd name="connsiteY4" fmla="*/ 0 h 244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306" h="2447895">
                <a:moveTo>
                  <a:pt x="13006" y="12700"/>
                </a:moveTo>
                <a:cubicBezTo>
                  <a:pt x="-10278" y="688975"/>
                  <a:pt x="-33561" y="1365250"/>
                  <a:pt x="241606" y="1765300"/>
                </a:cubicBezTo>
                <a:cubicBezTo>
                  <a:pt x="516773" y="2165350"/>
                  <a:pt x="927406" y="2351617"/>
                  <a:pt x="1664006" y="2413000"/>
                </a:cubicBezTo>
                <a:cubicBezTo>
                  <a:pt x="2400606" y="2474383"/>
                  <a:pt x="2908606" y="2493433"/>
                  <a:pt x="4661206" y="2133600"/>
                </a:cubicBezTo>
                <a:cubicBezTo>
                  <a:pt x="6413806" y="1773767"/>
                  <a:pt x="9309406" y="759883"/>
                  <a:pt x="12192306" y="0"/>
                </a:cubicBezTo>
              </a:path>
            </a:pathLst>
          </a:custGeom>
          <a:gradFill>
            <a:gsLst>
              <a:gs pos="0">
                <a:srgbClr val="BADEA2">
                  <a:lumMod val="91000"/>
                </a:srgbClr>
              </a:gs>
              <a:gs pos="72000">
                <a:srgbClr val="7DC67E"/>
              </a:gs>
              <a:gs pos="32000">
                <a:srgbClr val="A1D094"/>
              </a:gs>
              <a:gs pos="100000">
                <a:srgbClr val="53BA64"/>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60B5C0A-FEB6-F460-546E-88AAEFF79EB8}"/>
              </a:ext>
            </a:extLst>
          </p:cNvPr>
          <p:cNvSpPr>
            <a:spLocks noGrp="1"/>
          </p:cNvSpPr>
          <p:nvPr>
            <p:ph type="title"/>
          </p:nvPr>
        </p:nvSpPr>
        <p:spPr>
          <a:xfrm>
            <a:off x="373680" y="606776"/>
            <a:ext cx="6426612" cy="617171"/>
          </a:xfrm>
        </p:spPr>
        <p:txBody>
          <a:bodyPr vert="horz" lIns="91440" tIns="45720" rIns="91440" bIns="45720" rtlCol="0" anchor="b">
            <a:noAutofit/>
          </a:bodyPr>
          <a:lstStyle/>
          <a:p>
            <a:pPr>
              <a:lnSpc>
                <a:spcPct val="100000"/>
              </a:lnSpc>
            </a:pPr>
            <a:r>
              <a:rPr lang="en-US" sz="5400" b="0" dirty="0">
                <a:solidFill>
                  <a:schemeClr val="bg1"/>
                </a:solidFill>
                <a:latin typeface="Montserrat SemiBold" panose="00000700000000000000" pitchFamily="2" charset="0"/>
              </a:rPr>
              <a:t>EPPO’s Aims</a:t>
            </a:r>
          </a:p>
        </p:txBody>
      </p:sp>
      <p:sp>
        <p:nvSpPr>
          <p:cNvPr id="6" name="Subtitle 4">
            <a:extLst>
              <a:ext uri="{FF2B5EF4-FFF2-40B4-BE49-F238E27FC236}">
                <a16:creationId xmlns:a16="http://schemas.microsoft.com/office/drawing/2014/main" id="{DC61E31C-A8FB-C0D0-20E6-EDD8266771C5}"/>
              </a:ext>
            </a:extLst>
          </p:cNvPr>
          <p:cNvSpPr txBox="1">
            <a:spLocks/>
          </p:cNvSpPr>
          <p:nvPr/>
        </p:nvSpPr>
        <p:spPr>
          <a:xfrm>
            <a:off x="1547728" y="2046711"/>
            <a:ext cx="8744920" cy="40287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600" dirty="0">
                <a:solidFill>
                  <a:srgbClr val="035C22"/>
                </a:solidFill>
                <a:latin typeface="Montserrat SemiBold" panose="00000700000000000000" pitchFamily="2" charset="0"/>
              </a:rPr>
              <a:t>to support the Member Governments in their aim of assuring plant health, while preserving human and animal health and the environment.</a:t>
            </a:r>
          </a:p>
          <a:p>
            <a:pPr marL="0" indent="0" algn="just">
              <a:lnSpc>
                <a:spcPct val="100000"/>
              </a:lnSpc>
              <a:buNone/>
            </a:pPr>
            <a:endParaRPr lang="sl-SI" sz="1600" dirty="0">
              <a:solidFill>
                <a:srgbClr val="035C22"/>
              </a:solidFill>
              <a:latin typeface="Montserrat SemiBold" panose="00000700000000000000" pitchFamily="2" charset="0"/>
            </a:endParaRPr>
          </a:p>
          <a:p>
            <a:pPr marL="0" indent="0" algn="just">
              <a:lnSpc>
                <a:spcPct val="100000"/>
              </a:lnSpc>
              <a:buNone/>
            </a:pPr>
            <a:r>
              <a:rPr lang="en-GB" sz="1600" dirty="0">
                <a:solidFill>
                  <a:srgbClr val="035C22"/>
                </a:solidFill>
                <a:latin typeface="Montserrat SemiBold" panose="00000700000000000000" pitchFamily="2" charset="0"/>
              </a:rPr>
              <a:t>to pursue and develop, by cooperation between the Member Governments, the protection of plants and plant products against pests and the prevention of their international spread and especially their introduction into endangered areas.</a:t>
            </a:r>
          </a:p>
          <a:p>
            <a:pPr marL="0" indent="0" algn="just">
              <a:lnSpc>
                <a:spcPct val="100000"/>
              </a:lnSpc>
              <a:buNone/>
            </a:pPr>
            <a:endParaRPr lang="sl-SI" sz="1600" dirty="0">
              <a:solidFill>
                <a:srgbClr val="035C22"/>
              </a:solidFill>
              <a:latin typeface="Montserrat SemiBold" panose="00000700000000000000" pitchFamily="2" charset="0"/>
            </a:endParaRPr>
          </a:p>
          <a:p>
            <a:pPr marL="0" indent="0" algn="just">
              <a:lnSpc>
                <a:spcPct val="100000"/>
              </a:lnSpc>
              <a:buNone/>
            </a:pPr>
            <a:r>
              <a:rPr lang="en-GB" sz="1600" dirty="0">
                <a:solidFill>
                  <a:srgbClr val="035C22"/>
                </a:solidFill>
                <a:latin typeface="Montserrat SemiBold" panose="00000700000000000000" pitchFamily="2" charset="0"/>
              </a:rPr>
              <a:t>to develop internationally harmonized phytosanitary and other official plant protection measures and, as appropriate, to elaborate standards to that effect.</a:t>
            </a:r>
            <a:endParaRPr lang="en-US" sz="1600" dirty="0">
              <a:solidFill>
                <a:srgbClr val="035C22"/>
              </a:solidFill>
              <a:latin typeface="Montserrat SemiBold" panose="00000700000000000000" pitchFamily="2" charset="0"/>
            </a:endParaRPr>
          </a:p>
          <a:p>
            <a:pPr marL="0" indent="0" algn="just">
              <a:lnSpc>
                <a:spcPct val="100000"/>
              </a:lnSpc>
              <a:buNone/>
            </a:pPr>
            <a:endParaRPr lang="en-GB" sz="1600" dirty="0">
              <a:solidFill>
                <a:srgbClr val="035C22"/>
              </a:solidFill>
              <a:latin typeface="Montserrat SemiBold" panose="00000700000000000000" pitchFamily="2" charset="0"/>
            </a:endParaRPr>
          </a:p>
          <a:p>
            <a:pPr marL="0" indent="0" algn="just">
              <a:lnSpc>
                <a:spcPct val="100000"/>
              </a:lnSpc>
              <a:buNone/>
            </a:pPr>
            <a:r>
              <a:rPr lang="en-GB" sz="1600" dirty="0">
                <a:solidFill>
                  <a:srgbClr val="035C22"/>
                </a:solidFill>
                <a:latin typeface="Montserrat SemiBold" panose="00000700000000000000" pitchFamily="2" charset="0"/>
              </a:rPr>
              <a:t>to present the collective views of the Member Governments, as appropriate, to FAO, World Trade Organization (WTO), other RPPOs and any other bodies with related responsibilities.</a:t>
            </a:r>
            <a:endParaRPr lang="en-US" sz="1600" dirty="0">
              <a:solidFill>
                <a:srgbClr val="035C22"/>
              </a:solidFill>
              <a:latin typeface="Montserrat SemiBold" panose="00000700000000000000" pitchFamily="2" charset="0"/>
              <a:ea typeface="Open sans" panose="020F0502020204030204" pitchFamily="34" charset="0"/>
              <a:cs typeface="Open sans" panose="020F0502020204030204" pitchFamily="34" charset="0"/>
            </a:endParaRPr>
          </a:p>
        </p:txBody>
      </p:sp>
      <p:pic>
        <p:nvPicPr>
          <p:cNvPr id="9" name="Graphic 8" descr="Shield Tick with solid fill">
            <a:extLst>
              <a:ext uri="{FF2B5EF4-FFF2-40B4-BE49-F238E27FC236}">
                <a16:creationId xmlns:a16="http://schemas.microsoft.com/office/drawing/2014/main" id="{FB5BE6DB-443A-078A-6D14-1DBC42933C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936" y="2039219"/>
            <a:ext cx="511793" cy="511793"/>
          </a:xfrm>
          <a:prstGeom prst="rect">
            <a:avLst/>
          </a:prstGeom>
        </p:spPr>
      </p:pic>
      <p:pic>
        <p:nvPicPr>
          <p:cNvPr id="11" name="Graphic 10" descr="Earth globe: Africa and Europe with solid fill">
            <a:extLst>
              <a:ext uri="{FF2B5EF4-FFF2-40B4-BE49-F238E27FC236}">
                <a16:creationId xmlns:a16="http://schemas.microsoft.com/office/drawing/2014/main" id="{3A1CBAFD-B3F8-31AC-27D4-0651F390CE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935" y="3140587"/>
            <a:ext cx="511793" cy="511793"/>
          </a:xfrm>
          <a:prstGeom prst="rect">
            <a:avLst/>
          </a:prstGeom>
        </p:spPr>
      </p:pic>
      <p:pic>
        <p:nvPicPr>
          <p:cNvPr id="14" name="Graphic 13" descr="CheckList with solid fill">
            <a:extLst>
              <a:ext uri="{FF2B5EF4-FFF2-40B4-BE49-F238E27FC236}">
                <a16:creationId xmlns:a16="http://schemas.microsoft.com/office/drawing/2014/main" id="{16353F96-EC2C-E1AC-04FD-B66A7BE296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891" y="4317315"/>
            <a:ext cx="511793" cy="511793"/>
          </a:xfrm>
          <a:prstGeom prst="rect">
            <a:avLst/>
          </a:prstGeom>
        </p:spPr>
      </p:pic>
      <p:pic>
        <p:nvPicPr>
          <p:cNvPr id="16" name="Graphic 15" descr="Badge Tick with solid fill">
            <a:extLst>
              <a:ext uri="{FF2B5EF4-FFF2-40B4-BE49-F238E27FC236}">
                <a16:creationId xmlns:a16="http://schemas.microsoft.com/office/drawing/2014/main" id="{2640E3AB-5EC5-C777-6ABD-F364670B57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5935" y="5402850"/>
            <a:ext cx="511793" cy="511793"/>
          </a:xfrm>
          <a:prstGeom prst="rect">
            <a:avLst/>
          </a:prstGeom>
        </p:spPr>
      </p:pic>
      <p:sp>
        <p:nvSpPr>
          <p:cNvPr id="3" name="Rectangle 2">
            <a:extLst>
              <a:ext uri="{FF2B5EF4-FFF2-40B4-BE49-F238E27FC236}">
                <a16:creationId xmlns:a16="http://schemas.microsoft.com/office/drawing/2014/main" id="{B5F57310-6C50-D646-671A-FC648C41C238}"/>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3</a:t>
            </a:r>
            <a:endParaRPr lang="en-GB" b="1" dirty="0">
              <a:latin typeface="Montserrat SemiBold" panose="00000700000000000000" pitchFamily="2" charset="0"/>
            </a:endParaRPr>
          </a:p>
        </p:txBody>
      </p:sp>
    </p:spTree>
    <p:extLst>
      <p:ext uri="{BB962C8B-B14F-4D97-AF65-F5344CB8AC3E}">
        <p14:creationId xmlns:p14="http://schemas.microsoft.com/office/powerpoint/2010/main" val="469528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276A4F-6026-BC92-CB71-827477394EAB}"/>
              </a:ext>
            </a:extLst>
          </p:cNvPr>
          <p:cNvSpPr/>
          <p:nvPr/>
        </p:nvSpPr>
        <p:spPr>
          <a:xfrm>
            <a:off x="-3886" y="-27765"/>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16" name="Rectangle 15">
            <a:extLst>
              <a:ext uri="{FF2B5EF4-FFF2-40B4-BE49-F238E27FC236}">
                <a16:creationId xmlns:a16="http://schemas.microsoft.com/office/drawing/2014/main" id="{6F071B7D-7A9F-A33A-5F13-453D4B842CF0}"/>
              </a:ext>
            </a:extLst>
          </p:cNvPr>
          <p:cNvSpPr/>
          <p:nvPr/>
        </p:nvSpPr>
        <p:spPr>
          <a:xfrm>
            <a:off x="-3886" y="1"/>
            <a:ext cx="12195886" cy="1217554"/>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5" name="Title 1">
            <a:extLst>
              <a:ext uri="{FF2B5EF4-FFF2-40B4-BE49-F238E27FC236}">
                <a16:creationId xmlns:a16="http://schemas.microsoft.com/office/drawing/2014/main" id="{BDCDD978-2AE8-8B98-8AF6-E948B71A2746}"/>
              </a:ext>
            </a:extLst>
          </p:cNvPr>
          <p:cNvSpPr txBox="1">
            <a:spLocks/>
          </p:cNvSpPr>
          <p:nvPr/>
        </p:nvSpPr>
        <p:spPr>
          <a:xfrm>
            <a:off x="350731" y="337574"/>
            <a:ext cx="11736493"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solidFill>
                  <a:schemeClr val="bg1"/>
                </a:solidFill>
                <a:latin typeface="Montserrat SemiBold" panose="00000700000000000000" pitchFamily="2" charset="0"/>
              </a:rPr>
              <a:t>EPPO Strategic Framework 2026-30</a:t>
            </a:r>
          </a:p>
        </p:txBody>
      </p:sp>
      <p:sp>
        <p:nvSpPr>
          <p:cNvPr id="6" name="Rectangle 5">
            <a:extLst>
              <a:ext uri="{FF2B5EF4-FFF2-40B4-BE49-F238E27FC236}">
                <a16:creationId xmlns:a16="http://schemas.microsoft.com/office/drawing/2014/main" id="{B30078D5-53CC-5646-C2E5-0379A6BBDD01}"/>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4</a:t>
            </a:r>
            <a:endParaRPr lang="en-GB" b="1" dirty="0">
              <a:latin typeface="Montserrat SemiBold" panose="00000700000000000000" pitchFamily="2" charset="0"/>
            </a:endParaRPr>
          </a:p>
        </p:txBody>
      </p:sp>
      <p:sp>
        <p:nvSpPr>
          <p:cNvPr id="2" name="Subtitle 4">
            <a:extLst>
              <a:ext uri="{FF2B5EF4-FFF2-40B4-BE49-F238E27FC236}">
                <a16:creationId xmlns:a16="http://schemas.microsoft.com/office/drawing/2014/main" id="{D310BEAD-21D4-6653-603B-FA0B978754B5}"/>
              </a:ext>
            </a:extLst>
          </p:cNvPr>
          <p:cNvSpPr txBox="1">
            <a:spLocks/>
          </p:cNvSpPr>
          <p:nvPr/>
        </p:nvSpPr>
        <p:spPr>
          <a:xfrm>
            <a:off x="1547728" y="2046711"/>
            <a:ext cx="8386848" cy="40287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600" b="1" dirty="0">
                <a:solidFill>
                  <a:srgbClr val="035C22"/>
                </a:solidFill>
                <a:latin typeface="Montserrat SemiBold" panose="00000700000000000000" pitchFamily="2" charset="0"/>
              </a:rPr>
              <a:t>Strategic objectives </a:t>
            </a:r>
          </a:p>
          <a:p>
            <a:pPr marL="0" indent="0" algn="just">
              <a:lnSpc>
                <a:spcPct val="100000"/>
              </a:lnSpc>
              <a:buNone/>
            </a:pPr>
            <a:endParaRPr lang="en-GB" sz="1600" dirty="0">
              <a:solidFill>
                <a:srgbClr val="035C22"/>
              </a:solidFill>
              <a:latin typeface="Montserrat SemiBold" panose="00000700000000000000" pitchFamily="2" charset="0"/>
            </a:endParaRPr>
          </a:p>
          <a:p>
            <a:pPr marL="0" indent="0" algn="just">
              <a:lnSpc>
                <a:spcPct val="100000"/>
              </a:lnSpc>
              <a:buNone/>
            </a:pPr>
            <a:r>
              <a:rPr lang="en-GB" sz="1600" dirty="0">
                <a:solidFill>
                  <a:srgbClr val="035C22"/>
                </a:solidFill>
                <a:latin typeface="Montserrat SemiBold" panose="00000700000000000000" pitchFamily="2" charset="0"/>
              </a:rPr>
              <a:t>1: Enhance Regional Preparedness and Response to Pest Threats for the EPPO  region </a:t>
            </a:r>
          </a:p>
          <a:p>
            <a:pPr marL="0" indent="0" algn="just">
              <a:lnSpc>
                <a:spcPct val="100000"/>
              </a:lnSpc>
              <a:buNone/>
            </a:pPr>
            <a:r>
              <a:rPr lang="en-GB" sz="1600" dirty="0">
                <a:solidFill>
                  <a:srgbClr val="035C22"/>
                </a:solidFill>
                <a:latin typeface="Montserrat SemiBold" panose="00000700000000000000" pitchFamily="2" charset="0"/>
              </a:rPr>
              <a:t>2: Engage and Promote Sustainable Plant Protection Strategies </a:t>
            </a:r>
          </a:p>
          <a:p>
            <a:pPr marL="0" indent="0" algn="just">
              <a:lnSpc>
                <a:spcPct val="100000"/>
              </a:lnSpc>
              <a:buNone/>
            </a:pPr>
            <a:r>
              <a:rPr lang="en-GB" sz="1600" dirty="0">
                <a:solidFill>
                  <a:srgbClr val="035C22"/>
                </a:solidFill>
                <a:latin typeface="Montserrat SemiBold" panose="00000700000000000000" pitchFamily="2" charset="0"/>
              </a:rPr>
              <a:t>3: Strengthen the Scientific Foundation of Phytosanitary Regulations</a:t>
            </a:r>
          </a:p>
          <a:p>
            <a:pPr marL="0" indent="0" algn="just">
              <a:lnSpc>
                <a:spcPct val="100000"/>
              </a:lnSpc>
              <a:buNone/>
            </a:pPr>
            <a:r>
              <a:rPr lang="en-GB" sz="1600" dirty="0">
                <a:solidFill>
                  <a:srgbClr val="035C22"/>
                </a:solidFill>
                <a:latin typeface="Montserrat SemiBold" panose="00000700000000000000" pitchFamily="2" charset="0"/>
              </a:rPr>
              <a:t>4: Strengthening Cooperation and Knowledge Sharing Across the EPPO Region and Beyond</a:t>
            </a:r>
          </a:p>
          <a:p>
            <a:pPr marL="0" indent="0" algn="just">
              <a:lnSpc>
                <a:spcPct val="100000"/>
              </a:lnSpc>
              <a:buNone/>
            </a:pPr>
            <a:r>
              <a:rPr lang="en-GB" sz="1600" dirty="0">
                <a:solidFill>
                  <a:srgbClr val="035C22"/>
                </a:solidFill>
                <a:latin typeface="Montserrat SemiBold" panose="00000700000000000000" pitchFamily="2" charset="0"/>
              </a:rPr>
              <a:t>5: Strengthening Regional and Global Alignment for Effective Plant Health Management</a:t>
            </a:r>
          </a:p>
          <a:p>
            <a:pPr marL="0" indent="0" algn="just">
              <a:lnSpc>
                <a:spcPct val="100000"/>
              </a:lnSpc>
              <a:buNone/>
            </a:pPr>
            <a:r>
              <a:rPr lang="en-GB" sz="1600" dirty="0">
                <a:solidFill>
                  <a:srgbClr val="035C22"/>
                </a:solidFill>
                <a:latin typeface="Montserrat SemiBold" panose="00000700000000000000" pitchFamily="2" charset="0"/>
              </a:rPr>
              <a:t>6: Strengthening the Leadership Role of EPPO and Securing its Future</a:t>
            </a:r>
            <a:endParaRPr lang="sl-SI" sz="1600" dirty="0">
              <a:solidFill>
                <a:srgbClr val="035C22"/>
              </a:solidFill>
              <a:latin typeface="Montserrat SemiBold" panose="00000700000000000000" pitchFamily="2" charset="0"/>
            </a:endParaRPr>
          </a:p>
        </p:txBody>
      </p:sp>
    </p:spTree>
    <p:extLst>
      <p:ext uri="{BB962C8B-B14F-4D97-AF65-F5344CB8AC3E}">
        <p14:creationId xmlns:p14="http://schemas.microsoft.com/office/powerpoint/2010/main" val="2309689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D80B-4CFA-5F97-3136-08863CD691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407D8D0-46D0-C44A-94A7-927BF2A49616}"/>
              </a:ext>
            </a:extLst>
          </p:cNvPr>
          <p:cNvSpPr/>
          <p:nvPr/>
        </p:nvSpPr>
        <p:spPr>
          <a:xfrm>
            <a:off x="-3886" y="-27765"/>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16" name="Rectangle 15">
            <a:extLst>
              <a:ext uri="{FF2B5EF4-FFF2-40B4-BE49-F238E27FC236}">
                <a16:creationId xmlns:a16="http://schemas.microsoft.com/office/drawing/2014/main" id="{31B20D84-3216-8A34-F900-16D4A1F74AC8}"/>
              </a:ext>
            </a:extLst>
          </p:cNvPr>
          <p:cNvSpPr/>
          <p:nvPr/>
        </p:nvSpPr>
        <p:spPr>
          <a:xfrm>
            <a:off x="-3886" y="1"/>
            <a:ext cx="12195886" cy="1217554"/>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5" name="Title 1">
            <a:extLst>
              <a:ext uri="{FF2B5EF4-FFF2-40B4-BE49-F238E27FC236}">
                <a16:creationId xmlns:a16="http://schemas.microsoft.com/office/drawing/2014/main" id="{588C629E-853B-3098-BCFC-FB057C8C9831}"/>
              </a:ext>
            </a:extLst>
          </p:cNvPr>
          <p:cNvSpPr txBox="1">
            <a:spLocks/>
          </p:cNvSpPr>
          <p:nvPr/>
        </p:nvSpPr>
        <p:spPr>
          <a:xfrm>
            <a:off x="350732" y="337574"/>
            <a:ext cx="7395032"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solidFill>
                  <a:schemeClr val="bg1"/>
                </a:solidFill>
                <a:latin typeface="Montserrat SemiBold" panose="00000700000000000000" pitchFamily="2" charset="0"/>
              </a:rPr>
              <a:t>EPPO Structure</a:t>
            </a:r>
          </a:p>
        </p:txBody>
      </p:sp>
      <p:pic>
        <p:nvPicPr>
          <p:cNvPr id="4" name="Picture 3">
            <a:extLst>
              <a:ext uri="{FF2B5EF4-FFF2-40B4-BE49-F238E27FC236}">
                <a16:creationId xmlns:a16="http://schemas.microsoft.com/office/drawing/2014/main" id="{1B25E2CF-097C-3201-97BF-B8A0736F47F6}"/>
              </a:ext>
            </a:extLst>
          </p:cNvPr>
          <p:cNvPicPr>
            <a:picLocks noChangeAspect="1"/>
          </p:cNvPicPr>
          <p:nvPr/>
        </p:nvPicPr>
        <p:blipFill>
          <a:blip r:embed="rId2"/>
          <a:stretch>
            <a:fillRect/>
          </a:stretch>
        </p:blipFill>
        <p:spPr>
          <a:xfrm>
            <a:off x="7639050" y="1423663"/>
            <a:ext cx="3871105" cy="5285818"/>
          </a:xfrm>
          <a:prstGeom prst="rect">
            <a:avLst/>
          </a:prstGeom>
        </p:spPr>
      </p:pic>
      <p:sp>
        <p:nvSpPr>
          <p:cNvPr id="6" name="Rectangle 5">
            <a:extLst>
              <a:ext uri="{FF2B5EF4-FFF2-40B4-BE49-F238E27FC236}">
                <a16:creationId xmlns:a16="http://schemas.microsoft.com/office/drawing/2014/main" id="{0A6A84EA-0BCE-AC93-6F3A-179DEEC1B978}"/>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5</a:t>
            </a:r>
            <a:endParaRPr lang="en-GB" b="1" dirty="0">
              <a:latin typeface="Montserrat SemiBold" panose="00000700000000000000" pitchFamily="2" charset="0"/>
            </a:endParaRPr>
          </a:p>
        </p:txBody>
      </p:sp>
      <p:pic>
        <p:nvPicPr>
          <p:cNvPr id="1026" name="Picture 2">
            <a:extLst>
              <a:ext uri="{FF2B5EF4-FFF2-40B4-BE49-F238E27FC236}">
                <a16:creationId xmlns:a16="http://schemas.microsoft.com/office/drawing/2014/main" id="{E23F9FC4-1AE8-4379-FB58-49835A636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56" y="2221347"/>
            <a:ext cx="6240549" cy="3533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F74FFE-A590-479F-6439-ED24B8816019}"/>
              </a:ext>
            </a:extLst>
          </p:cNvPr>
          <p:cNvSpPr txBox="1"/>
          <p:nvPr/>
        </p:nvSpPr>
        <p:spPr>
          <a:xfrm>
            <a:off x="716656" y="5838825"/>
            <a:ext cx="5684144" cy="276999"/>
          </a:xfrm>
          <a:prstGeom prst="rect">
            <a:avLst/>
          </a:prstGeom>
          <a:noFill/>
        </p:spPr>
        <p:txBody>
          <a:bodyPr wrap="square" rtlCol="0">
            <a:spAutoFit/>
          </a:bodyPr>
          <a:lstStyle/>
          <a:p>
            <a:r>
              <a:rPr lang="en-GB" sz="1200" dirty="0"/>
              <a:t>75</a:t>
            </a:r>
            <a:r>
              <a:rPr lang="en-GB" sz="1200" baseline="30000" dirty="0"/>
              <a:t>th</a:t>
            </a:r>
            <a:r>
              <a:rPr lang="en-GB" sz="1200" dirty="0"/>
              <a:t> EPPO Council Session (2025)</a:t>
            </a:r>
          </a:p>
        </p:txBody>
      </p:sp>
    </p:spTree>
    <p:extLst>
      <p:ext uri="{BB962C8B-B14F-4D97-AF65-F5344CB8AC3E}">
        <p14:creationId xmlns:p14="http://schemas.microsoft.com/office/powerpoint/2010/main" val="2591368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7D3A-0E30-47F7-7A48-E019DBDA84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BA4177E-4D4C-AD93-B6D6-B5AC08AE3044}"/>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1284E70F-B1D6-5F04-B201-19834BC0ACEE}"/>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p>
        </p:txBody>
      </p:sp>
      <p:sp>
        <p:nvSpPr>
          <p:cNvPr id="2" name="Rectangle 1">
            <a:extLst>
              <a:ext uri="{FF2B5EF4-FFF2-40B4-BE49-F238E27FC236}">
                <a16:creationId xmlns:a16="http://schemas.microsoft.com/office/drawing/2014/main" id="{19321844-3070-0CCB-0DA1-FC604A9B6229}"/>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60">
              <a:solidFill>
                <a:schemeClr val="bg1"/>
              </a:solidFill>
            </a:endParaRPr>
          </a:p>
        </p:txBody>
      </p:sp>
      <p:sp>
        <p:nvSpPr>
          <p:cNvPr id="5" name="Title 1">
            <a:extLst>
              <a:ext uri="{FF2B5EF4-FFF2-40B4-BE49-F238E27FC236}">
                <a16:creationId xmlns:a16="http://schemas.microsoft.com/office/drawing/2014/main" id="{E94E0777-2288-EF1A-2A22-6CE785E5CE3B}"/>
              </a:ext>
            </a:extLst>
          </p:cNvPr>
          <p:cNvSpPr txBox="1">
            <a:spLocks/>
          </p:cNvSpPr>
          <p:nvPr/>
        </p:nvSpPr>
        <p:spPr>
          <a:xfrm>
            <a:off x="350732" y="337574"/>
            <a:ext cx="7395032"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solidFill>
                  <a:schemeClr val="bg1"/>
                </a:solidFill>
                <a:latin typeface="Montserrat SemiBold" panose="00000700000000000000" pitchFamily="2" charset="0"/>
              </a:rPr>
              <a:t>EPPO Standards</a:t>
            </a:r>
          </a:p>
        </p:txBody>
      </p:sp>
      <p:sp>
        <p:nvSpPr>
          <p:cNvPr id="7" name="TextBox 6">
            <a:extLst>
              <a:ext uri="{FF2B5EF4-FFF2-40B4-BE49-F238E27FC236}">
                <a16:creationId xmlns:a16="http://schemas.microsoft.com/office/drawing/2014/main" id="{C057B08A-7C29-8969-7FDA-B7A0C62914BE}"/>
              </a:ext>
            </a:extLst>
          </p:cNvPr>
          <p:cNvSpPr txBox="1"/>
          <p:nvPr/>
        </p:nvSpPr>
        <p:spPr>
          <a:xfrm>
            <a:off x="350731" y="1628289"/>
            <a:ext cx="11563901" cy="877163"/>
          </a:xfrm>
          <a:prstGeom prst="rect">
            <a:avLst/>
          </a:prstGeom>
          <a:noFill/>
        </p:spPr>
        <p:txBody>
          <a:bodyPr wrap="square">
            <a:spAutoFit/>
          </a:bodyPr>
          <a:lstStyle/>
          <a:p>
            <a:r>
              <a:rPr lang="en-US" sz="1700" b="0" i="0" u="none" strike="noStrike" baseline="0" dirty="0">
                <a:solidFill>
                  <a:srgbClr val="035C22"/>
                </a:solidFill>
                <a:latin typeface="Montserrat SemiBold" panose="00000700000000000000" pitchFamily="2" charset="0"/>
              </a:rPr>
              <a:t>EPPO makes recommendations to the National Plant Protection Organizations of its Member </a:t>
            </a:r>
            <a:r>
              <a:rPr lang="en-GB" sz="1700" b="0" i="0" u="none" strike="noStrike" baseline="0" dirty="0">
                <a:solidFill>
                  <a:srgbClr val="035C22"/>
                </a:solidFill>
                <a:latin typeface="Montserrat SemiBold" panose="00000700000000000000" pitchFamily="2" charset="0"/>
              </a:rPr>
              <a:t>Governments. These recommendations are </a:t>
            </a:r>
            <a:r>
              <a:rPr lang="en-US" sz="1700" b="0" i="0" u="none" strike="noStrike" baseline="0" dirty="0">
                <a:solidFill>
                  <a:srgbClr val="035C22"/>
                </a:solidFill>
                <a:latin typeface="Montserrat SemiBold" panose="00000700000000000000" pitchFamily="2" charset="0"/>
              </a:rPr>
              <a:t>considered as Regional Standards in the sense of the IPPC</a:t>
            </a:r>
            <a:endParaRPr lang="en-GB" sz="1700" dirty="0">
              <a:solidFill>
                <a:srgbClr val="035C22"/>
              </a:solidFill>
              <a:latin typeface="Montserrat SemiBold" panose="00000700000000000000" pitchFamily="2" charset="0"/>
            </a:endParaRPr>
          </a:p>
        </p:txBody>
      </p:sp>
      <p:sp>
        <p:nvSpPr>
          <p:cNvPr id="14" name="TextBox 13">
            <a:extLst>
              <a:ext uri="{FF2B5EF4-FFF2-40B4-BE49-F238E27FC236}">
                <a16:creationId xmlns:a16="http://schemas.microsoft.com/office/drawing/2014/main" id="{2BC612B6-1D7B-B7BF-4359-76CE97762EF2}"/>
              </a:ext>
            </a:extLst>
          </p:cNvPr>
          <p:cNvSpPr txBox="1"/>
          <p:nvPr/>
        </p:nvSpPr>
        <p:spPr>
          <a:xfrm>
            <a:off x="350731" y="2682312"/>
            <a:ext cx="8598694" cy="3754874"/>
          </a:xfrm>
          <a:prstGeom prst="rect">
            <a:avLst/>
          </a:prstGeom>
          <a:noFill/>
        </p:spPr>
        <p:txBody>
          <a:bodyPr wrap="square">
            <a:spAutoFit/>
          </a:bodyPr>
          <a:lstStyle/>
          <a:p>
            <a:pPr algn="just"/>
            <a:r>
              <a:rPr lang="en-GB" sz="1700" dirty="0">
                <a:solidFill>
                  <a:srgbClr val="126B2D"/>
                </a:solidFill>
                <a:latin typeface="Montserrat SemiBold" panose="00000700000000000000" pitchFamily="2" charset="0"/>
              </a:rPr>
              <a:t>EPPO Standards are organized in the following series:</a:t>
            </a:r>
          </a:p>
          <a:p>
            <a:pPr algn="just"/>
            <a:endParaRPr lang="en-GB" sz="1700" b="0" i="0" u="none" strike="noStrike" baseline="0" dirty="0">
              <a:solidFill>
                <a:srgbClr val="126B2D"/>
              </a:solidFill>
              <a:latin typeface="Montserrat SemiBold" panose="00000700000000000000" pitchFamily="2" charset="0"/>
            </a:endParaRPr>
          </a:p>
          <a:p>
            <a:pPr marL="171450" indent="-171450" algn="l">
              <a:buClr>
                <a:srgbClr val="035C22"/>
              </a:buClr>
              <a:buSzPct val="130000"/>
              <a:buFont typeface="Arial" panose="020B0604020202020204" pitchFamily="34" charset="0"/>
              <a:buChar char="•"/>
            </a:pPr>
            <a:r>
              <a:rPr lang="en-US" sz="1700" b="0" i="0" u="none" strike="noStrike" baseline="0" dirty="0">
                <a:solidFill>
                  <a:srgbClr val="126B2D"/>
                </a:solidFill>
                <a:latin typeface="Montserrat SemiBold" panose="00000700000000000000" pitchFamily="2" charset="0"/>
              </a:rPr>
              <a:t>PP1 - Efficacy Evaluation of </a:t>
            </a:r>
            <a:r>
              <a:rPr lang="en-US" sz="1700" dirty="0">
                <a:solidFill>
                  <a:srgbClr val="126B2D"/>
                </a:solidFill>
                <a:latin typeface="Montserrat SemiBold" panose="00000700000000000000" pitchFamily="2" charset="0"/>
              </a:rPr>
              <a:t>P</a:t>
            </a:r>
            <a:r>
              <a:rPr lang="en-US" sz="1700" b="0" i="0" u="none" strike="noStrike" baseline="0" dirty="0">
                <a:solidFill>
                  <a:srgbClr val="126B2D"/>
                </a:solidFill>
                <a:latin typeface="Montserrat SemiBold" panose="00000700000000000000" pitchFamily="2" charset="0"/>
              </a:rPr>
              <a:t>lant Protection Products</a:t>
            </a:r>
          </a:p>
          <a:p>
            <a:pPr marL="171450" indent="-171450" algn="l">
              <a:buClr>
                <a:srgbClr val="035C22"/>
              </a:buClr>
              <a:buSzPct val="130000"/>
              <a:buFont typeface="Arial" panose="020B0604020202020204" pitchFamily="34" charset="0"/>
              <a:buChar char="•"/>
            </a:pPr>
            <a:r>
              <a:rPr lang="en-GB" sz="1700" b="0" i="0" u="none" strike="noStrike" baseline="0" dirty="0">
                <a:solidFill>
                  <a:schemeClr val="bg2">
                    <a:lumMod val="75000"/>
                  </a:schemeClr>
                </a:solidFill>
                <a:latin typeface="Montserrat SemiBold" panose="00000700000000000000" pitchFamily="2" charset="0"/>
              </a:rPr>
              <a:t>PP2 – Good Plant Protection Practice</a:t>
            </a:r>
          </a:p>
          <a:p>
            <a:pPr marL="171450" indent="-171450" algn="l">
              <a:buClr>
                <a:srgbClr val="035C22"/>
              </a:buClr>
              <a:buSzPct val="130000"/>
              <a:buFont typeface="Arial" panose="020B0604020202020204" pitchFamily="34" charset="0"/>
              <a:buChar char="•"/>
            </a:pPr>
            <a:r>
              <a:rPr lang="en-GB" sz="1700" dirty="0">
                <a:solidFill>
                  <a:srgbClr val="126B2D"/>
                </a:solidFill>
                <a:latin typeface="Montserrat SemiBold" panose="00000700000000000000" pitchFamily="2" charset="0"/>
              </a:rPr>
              <a:t>PP3 – Environmental Risk Assessment of Plant Protection Products</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PM1 – General Phytosanitary Measures</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PM3 - Phytosanitary </a:t>
            </a:r>
            <a:r>
              <a:rPr lang="en-GB" sz="1700" dirty="0">
                <a:solidFill>
                  <a:srgbClr val="126B2D"/>
                </a:solidFill>
                <a:latin typeface="Montserrat SemiBold" panose="00000700000000000000" pitchFamily="2" charset="0"/>
              </a:rPr>
              <a:t>P</a:t>
            </a:r>
            <a:r>
              <a:rPr lang="en-GB" sz="1700" b="0" i="0" u="none" strike="noStrike" baseline="0" dirty="0">
                <a:solidFill>
                  <a:srgbClr val="126B2D"/>
                </a:solidFill>
                <a:latin typeface="Montserrat SemiBold" panose="00000700000000000000" pitchFamily="2" charset="0"/>
              </a:rPr>
              <a:t>rocedures</a:t>
            </a:r>
          </a:p>
          <a:p>
            <a:pPr marL="171450" indent="-171450" algn="l">
              <a:buClr>
                <a:srgbClr val="035C22"/>
              </a:buClr>
              <a:buSzPct val="130000"/>
              <a:buFont typeface="Arial" panose="020B0604020202020204" pitchFamily="34" charset="0"/>
              <a:buChar char="•"/>
            </a:pPr>
            <a:r>
              <a:rPr lang="en-US" sz="1700" b="0" i="0" u="none" strike="noStrike" baseline="0" dirty="0">
                <a:solidFill>
                  <a:srgbClr val="126B2D"/>
                </a:solidFill>
                <a:latin typeface="Montserrat SemiBold" panose="00000700000000000000" pitchFamily="2" charset="0"/>
              </a:rPr>
              <a:t>PM4 - Production of healthy plants for planting</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PM5 - Pest Risk Analysis (PRA)</a:t>
            </a:r>
          </a:p>
          <a:p>
            <a:pPr marL="171450" indent="-171450" algn="l">
              <a:buClr>
                <a:srgbClr val="035C22"/>
              </a:buClr>
              <a:buSzPct val="130000"/>
              <a:buFont typeface="Arial" panose="020B0604020202020204" pitchFamily="34" charset="0"/>
              <a:buChar char="•"/>
            </a:pPr>
            <a:r>
              <a:rPr lang="en-US" sz="1700" b="0" i="0" u="none" strike="noStrike" baseline="0" dirty="0">
                <a:solidFill>
                  <a:srgbClr val="126B2D"/>
                </a:solidFill>
                <a:latin typeface="Montserrat SemiBold" panose="00000700000000000000" pitchFamily="2" charset="0"/>
              </a:rPr>
              <a:t>PM6 - Safe use of Biological Control</a:t>
            </a:r>
          </a:p>
          <a:p>
            <a:pPr marL="171450" indent="-171450" algn="l">
              <a:buClr>
                <a:srgbClr val="035C22"/>
              </a:buClr>
              <a:buSzPct val="130000"/>
              <a:buFont typeface="Arial" panose="020B0604020202020204" pitchFamily="34" charset="0"/>
              <a:buChar char="•"/>
            </a:pPr>
            <a:r>
              <a:rPr lang="en-US" sz="1700" b="0" i="0" u="none" strike="noStrike" baseline="0" dirty="0">
                <a:solidFill>
                  <a:srgbClr val="126B2D"/>
                </a:solidFill>
                <a:latin typeface="Montserrat SemiBold" panose="00000700000000000000" pitchFamily="2" charset="0"/>
              </a:rPr>
              <a:t>PM7 - Diagnostic protocols for regulated pests</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PM8 - Commodity-specific Phytosanitary Measures</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PM9 - National </a:t>
            </a:r>
            <a:r>
              <a:rPr lang="en-GB" sz="1700" dirty="0">
                <a:solidFill>
                  <a:srgbClr val="126B2D"/>
                </a:solidFill>
                <a:latin typeface="Montserrat SemiBold" panose="00000700000000000000" pitchFamily="2" charset="0"/>
              </a:rPr>
              <a:t>R</a:t>
            </a:r>
            <a:r>
              <a:rPr lang="en-GB" sz="1700" b="0" i="0" u="none" strike="noStrike" baseline="0" dirty="0">
                <a:solidFill>
                  <a:srgbClr val="126B2D"/>
                </a:solidFill>
                <a:latin typeface="Montserrat SemiBold" panose="00000700000000000000" pitchFamily="2" charset="0"/>
              </a:rPr>
              <a:t>egulatory Control Systems</a:t>
            </a:r>
          </a:p>
          <a:p>
            <a:pPr marL="171450" indent="-171450" algn="l">
              <a:buClr>
                <a:srgbClr val="035C22"/>
              </a:buClr>
              <a:buSzPct val="130000"/>
              <a:buFont typeface="Arial" panose="020B0604020202020204" pitchFamily="34" charset="0"/>
              <a:buChar char="•"/>
            </a:pPr>
            <a:r>
              <a:rPr lang="en-GB" sz="1700" b="0" i="0" u="none" strike="noStrike" baseline="0" dirty="0">
                <a:solidFill>
                  <a:srgbClr val="126B2D"/>
                </a:solidFill>
                <a:latin typeface="Montserrat SemiBold" panose="00000700000000000000" pitchFamily="2" charset="0"/>
              </a:rPr>
              <a:t>PM10 - Phytosanitary Treatments</a:t>
            </a:r>
            <a:endParaRPr lang="en-GB" sz="1700" dirty="0">
              <a:solidFill>
                <a:srgbClr val="126B2D"/>
              </a:solidFill>
              <a:latin typeface="Montserrat SemiBold" panose="00000700000000000000" pitchFamily="2" charset="0"/>
            </a:endParaRPr>
          </a:p>
        </p:txBody>
      </p:sp>
      <p:pic>
        <p:nvPicPr>
          <p:cNvPr id="16" name="Picture 15">
            <a:extLst>
              <a:ext uri="{FF2B5EF4-FFF2-40B4-BE49-F238E27FC236}">
                <a16:creationId xmlns:a16="http://schemas.microsoft.com/office/drawing/2014/main" id="{B81A08CE-426A-3A10-3ED8-32AC3DF39CF3}"/>
              </a:ext>
            </a:extLst>
          </p:cNvPr>
          <p:cNvPicPr>
            <a:picLocks noChangeAspect="1"/>
          </p:cNvPicPr>
          <p:nvPr/>
        </p:nvPicPr>
        <p:blipFill>
          <a:blip r:embed="rId2"/>
          <a:stretch>
            <a:fillRect/>
          </a:stretch>
        </p:blipFill>
        <p:spPr>
          <a:xfrm>
            <a:off x="8612294" y="2639251"/>
            <a:ext cx="3228975" cy="4063030"/>
          </a:xfrm>
          <a:prstGeom prst="rect">
            <a:avLst/>
          </a:prstGeom>
        </p:spPr>
      </p:pic>
      <p:sp>
        <p:nvSpPr>
          <p:cNvPr id="3" name="Rectangle 2">
            <a:extLst>
              <a:ext uri="{FF2B5EF4-FFF2-40B4-BE49-F238E27FC236}">
                <a16:creationId xmlns:a16="http://schemas.microsoft.com/office/drawing/2014/main" id="{3E89715A-83D7-8B3A-2976-545B7E981B1A}"/>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SemiBold" panose="00000700000000000000" pitchFamily="2" charset="0"/>
              </a:rPr>
              <a:t>6</a:t>
            </a:r>
            <a:endParaRPr lang="en-GB" b="1" dirty="0">
              <a:latin typeface="Montserrat SemiBold" panose="00000700000000000000" pitchFamily="2" charset="0"/>
            </a:endParaRPr>
          </a:p>
        </p:txBody>
      </p:sp>
    </p:spTree>
    <p:extLst>
      <p:ext uri="{BB962C8B-B14F-4D97-AF65-F5344CB8AC3E}">
        <p14:creationId xmlns:p14="http://schemas.microsoft.com/office/powerpoint/2010/main" val="3675942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6EFD-B0D1-F884-8E1A-B5C12C77EA5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6FAF042-DCD7-BB35-5656-B9FEE3F92CEF}"/>
              </a:ext>
            </a:extLst>
          </p:cNvPr>
          <p:cNvSpPr/>
          <p:nvPr/>
        </p:nvSpPr>
        <p:spPr>
          <a:xfrm>
            <a:off x="-3887" y="0"/>
            <a:ext cx="5960285" cy="6858000"/>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re 2">
            <a:extLst>
              <a:ext uri="{FF2B5EF4-FFF2-40B4-BE49-F238E27FC236}">
                <a16:creationId xmlns:a16="http://schemas.microsoft.com/office/drawing/2014/main" id="{68F46353-433C-A2BC-75EE-B4DBE4099202}"/>
              </a:ext>
            </a:extLst>
          </p:cNvPr>
          <p:cNvSpPr txBox="1">
            <a:spLocks/>
          </p:cNvSpPr>
          <p:nvPr/>
        </p:nvSpPr>
        <p:spPr>
          <a:xfrm>
            <a:off x="2928659" y="400109"/>
            <a:ext cx="5903686" cy="2093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Montserrat Medium" panose="00000600000000000000" pitchFamily="2" charset="0"/>
              <a:ea typeface="+mj-ea"/>
              <a:cs typeface="+mj-cs"/>
            </a:endParaRPr>
          </a:p>
        </p:txBody>
      </p:sp>
      <p:sp>
        <p:nvSpPr>
          <p:cNvPr id="12" name="TextBox 11">
            <a:extLst>
              <a:ext uri="{FF2B5EF4-FFF2-40B4-BE49-F238E27FC236}">
                <a16:creationId xmlns:a16="http://schemas.microsoft.com/office/drawing/2014/main" id="{04C62B5A-8A1B-EE44-5D10-3239C46FDF64}"/>
              </a:ext>
            </a:extLst>
          </p:cNvPr>
          <p:cNvSpPr txBox="1"/>
          <p:nvPr/>
        </p:nvSpPr>
        <p:spPr>
          <a:xfrm>
            <a:off x="921739" y="1282215"/>
            <a:ext cx="4310743" cy="255454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Phytosanitary </a:t>
            </a:r>
            <a:r>
              <a:rPr kumimoji="0" lang="fr-FR" sz="4000" b="1" i="0" u="none" strike="noStrike" kern="1200" cap="none" spc="0" normalizeH="0" baseline="0" noProof="0" dirty="0" err="1">
                <a:ln>
                  <a:noFill/>
                </a:ln>
                <a:solidFill>
                  <a:prstClr val="white"/>
                </a:solidFill>
                <a:effectLst/>
                <a:uLnTx/>
                <a:uFillTx/>
                <a:latin typeface="Montserrat SemiBold" panose="00000700000000000000" pitchFamily="2" charset="0"/>
                <a:ea typeface="+mn-ea"/>
                <a:cs typeface="+mn-cs"/>
              </a:rPr>
              <a:t>procedures</a:t>
            </a:r>
            <a:endPar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a:solidFill>
                  <a:prstClr val="white"/>
                </a:solidFill>
                <a:latin typeface="Montserrat SemiBold" panose="00000700000000000000" pitchFamily="2" charset="0"/>
              </a:rPr>
              <a:t>PM 3</a:t>
            </a:r>
            <a:endPar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0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Rectangle 5">
            <a:extLst>
              <a:ext uri="{FF2B5EF4-FFF2-40B4-BE49-F238E27FC236}">
                <a16:creationId xmlns:a16="http://schemas.microsoft.com/office/drawing/2014/main" id="{3ECDA2A6-321B-6E22-885C-E3F98058C168}"/>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7</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2" name="TextBox 1">
            <a:extLst>
              <a:ext uri="{FF2B5EF4-FFF2-40B4-BE49-F238E27FC236}">
                <a16:creationId xmlns:a16="http://schemas.microsoft.com/office/drawing/2014/main" id="{0CA5C847-E987-5167-3106-C993FC18FF71}"/>
              </a:ext>
            </a:extLst>
          </p:cNvPr>
          <p:cNvSpPr txBox="1"/>
          <p:nvPr/>
        </p:nvSpPr>
        <p:spPr>
          <a:xfrm>
            <a:off x="6395311" y="2494084"/>
            <a:ext cx="5226713" cy="2031325"/>
          </a:xfrm>
          <a:prstGeom prst="rect">
            <a:avLst/>
          </a:prstGeom>
          <a:noFill/>
        </p:spPr>
        <p:txBody>
          <a:bodyPr wrap="square" rtlCol="0">
            <a:spAutoFit/>
          </a:bodyPr>
          <a:lstStyle/>
          <a:p>
            <a:pPr algn="ctr"/>
            <a:r>
              <a:rPr lang="en-GB" dirty="0">
                <a:solidFill>
                  <a:srgbClr val="025B22"/>
                </a:solidFill>
                <a:latin typeface="Montserrat Medium" panose="00000600000000000000" pitchFamily="2" charset="0"/>
              </a:rPr>
              <a:t>EPPO Phytosanitary Procedures are intended to be used by NPPOs in their capacity as bodies responsible for the inspection and testing of plants and plant products moving in trade, or for the implementation of surveys against quarantine pests.</a:t>
            </a:r>
          </a:p>
        </p:txBody>
      </p:sp>
      <p:pic>
        <p:nvPicPr>
          <p:cNvPr id="3" name="Picture 2" descr="Close-up of a tree branch with leaves&#10;&#10;AI-generated content may be incorrect.">
            <a:extLst>
              <a:ext uri="{FF2B5EF4-FFF2-40B4-BE49-F238E27FC236}">
                <a16:creationId xmlns:a16="http://schemas.microsoft.com/office/drawing/2014/main" id="{4002183F-F285-2D85-FB6C-9DEC5D89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06" y="3509746"/>
            <a:ext cx="2731008" cy="2048256"/>
          </a:xfrm>
          <a:prstGeom prst="rect">
            <a:avLst/>
          </a:prstGeom>
        </p:spPr>
      </p:pic>
    </p:spTree>
    <p:extLst>
      <p:ext uri="{BB962C8B-B14F-4D97-AF65-F5344CB8AC3E}">
        <p14:creationId xmlns:p14="http://schemas.microsoft.com/office/powerpoint/2010/main" val="264264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22A7-5A07-BAD1-11A5-D3788F4E46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8B34233-6DF6-97CE-441E-48CC66D38558}"/>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35F6E971-3ABD-51D9-499F-C25AA3FC578C}"/>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560974F6-D8CD-77E4-9CCD-B7841D7FDC3C}"/>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792EC125-A83D-5C07-DEEA-2556D33AFD0F}"/>
              </a:ext>
            </a:extLst>
          </p:cNvPr>
          <p:cNvSpPr txBox="1">
            <a:spLocks/>
          </p:cNvSpPr>
          <p:nvPr/>
        </p:nvSpPr>
        <p:spPr>
          <a:xfrm>
            <a:off x="350732" y="337574"/>
            <a:ext cx="10804948"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EPPO PM 3 Standards (generic) </a:t>
            </a:r>
          </a:p>
        </p:txBody>
      </p:sp>
      <p:sp>
        <p:nvSpPr>
          <p:cNvPr id="3" name="Rectangle 2">
            <a:extLst>
              <a:ext uri="{FF2B5EF4-FFF2-40B4-BE49-F238E27FC236}">
                <a16:creationId xmlns:a16="http://schemas.microsoft.com/office/drawing/2014/main" id="{A6B6FEEA-133F-63AF-81A1-8387504DCC29}"/>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8</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57E80FDB-D0BA-5868-8CE7-CD203E86CD60}"/>
              </a:ext>
            </a:extLst>
          </p:cNvPr>
          <p:cNvSpPr>
            <a:spLocks noGrp="1"/>
          </p:cNvSpPr>
          <p:nvPr>
            <p:ph idx="1"/>
          </p:nvPr>
        </p:nvSpPr>
        <p:spPr>
          <a:xfrm>
            <a:off x="177965" y="1648001"/>
            <a:ext cx="5994235" cy="4074322"/>
          </a:xfrm>
        </p:spPr>
        <p:txBody>
          <a:bodyPr>
            <a:normAutofit/>
          </a:bodyPr>
          <a:lstStyle/>
          <a:p>
            <a:r>
              <a:rPr lang="en-GB" sz="2000" dirty="0">
                <a:solidFill>
                  <a:srgbClr val="025B22"/>
                </a:solidFill>
              </a:rPr>
              <a:t>PM 3/72 (2): Elements common to inspection of places of production, area-wide surveillance, inspection of consignments and lot identification</a:t>
            </a:r>
          </a:p>
          <a:p>
            <a:endParaRPr lang="en-GB" sz="2000" dirty="0">
              <a:solidFill>
                <a:srgbClr val="025B22"/>
              </a:solidFill>
            </a:endParaRPr>
          </a:p>
          <a:p>
            <a:r>
              <a:rPr lang="en-GB" sz="2000" dirty="0">
                <a:solidFill>
                  <a:srgbClr val="025B22"/>
                </a:solidFill>
              </a:rPr>
              <a:t>PM 3/XX (1) General guidelines for the export certification process for plants, plant products or other regulated articles </a:t>
            </a:r>
          </a:p>
          <a:p>
            <a:pPr marL="457200" lvl="1" indent="0">
              <a:buNone/>
            </a:pPr>
            <a:endParaRPr lang="fr-FR" sz="1600" dirty="0">
              <a:highlight>
                <a:srgbClr val="FFFF00"/>
              </a:highlight>
            </a:endParaRPr>
          </a:p>
        </p:txBody>
      </p:sp>
      <p:pic>
        <p:nvPicPr>
          <p:cNvPr id="8" name="Picture 7" descr="A large stack of boxes in a warehouse&#10;&#10;AI-generated content may be incorrect.">
            <a:extLst>
              <a:ext uri="{FF2B5EF4-FFF2-40B4-BE49-F238E27FC236}">
                <a16:creationId xmlns:a16="http://schemas.microsoft.com/office/drawing/2014/main" id="{75C9FCF9-EA34-627A-3771-77C601F2F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122" y="1648001"/>
            <a:ext cx="4940300" cy="4559300"/>
          </a:xfrm>
          <a:prstGeom prst="rect">
            <a:avLst/>
          </a:prstGeom>
        </p:spPr>
      </p:pic>
    </p:spTree>
    <p:extLst>
      <p:ext uri="{BB962C8B-B14F-4D97-AF65-F5344CB8AC3E}">
        <p14:creationId xmlns:p14="http://schemas.microsoft.com/office/powerpoint/2010/main" val="4115758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7B05-8237-A14A-9755-6FF2EAFE6D1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C272B47-9B2B-1BCC-0B47-860CE709D819}"/>
              </a:ext>
            </a:extLst>
          </p:cNvPr>
          <p:cNvSpPr>
            <a:spLocks noGrp="1"/>
          </p:cNvSpPr>
          <p:nvPr>
            <p:ph type="title"/>
          </p:nvPr>
        </p:nvSpPr>
        <p:spPr>
          <a:xfrm>
            <a:off x="157617" y="0"/>
            <a:ext cx="4443412" cy="876845"/>
          </a:xfrm>
        </p:spPr>
        <p:txBody>
          <a:bodyPr>
            <a:normAutofit/>
          </a:bodyPr>
          <a:lstStyle/>
          <a:p>
            <a:r>
              <a:rPr lang="fr-FR" sz="4400" dirty="0">
                <a:solidFill>
                  <a:schemeClr val="tx2">
                    <a:lumMod val="50000"/>
                  </a:schemeClr>
                </a:solidFill>
                <a:latin typeface="Montserrat Medium" panose="00000600000000000000" pitchFamily="2" charset="0"/>
              </a:rPr>
              <a:t>Active Panels</a:t>
            </a:r>
          </a:p>
        </p:txBody>
      </p:sp>
      <p:sp>
        <p:nvSpPr>
          <p:cNvPr id="13" name="Rectangle 12">
            <a:extLst>
              <a:ext uri="{FF2B5EF4-FFF2-40B4-BE49-F238E27FC236}">
                <a16:creationId xmlns:a16="http://schemas.microsoft.com/office/drawing/2014/main" id="{214A7516-42B4-0019-7003-C3499BDC21A9}"/>
              </a:ext>
            </a:extLst>
          </p:cNvPr>
          <p:cNvSpPr/>
          <p:nvPr/>
        </p:nvSpPr>
        <p:spPr>
          <a:xfrm flipH="1">
            <a:off x="0" y="912531"/>
            <a:ext cx="12192000" cy="140801"/>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F8A1D02C-96B5-3074-4336-57CD3704EEE3}"/>
              </a:ext>
            </a:extLst>
          </p:cNvPr>
          <p:cNvSpPr/>
          <p:nvPr/>
        </p:nvSpPr>
        <p:spPr>
          <a:xfrm>
            <a:off x="-3886" y="1"/>
            <a:ext cx="12195886" cy="1451428"/>
          </a:xfrm>
          <a:prstGeom prst="rect">
            <a:avLst/>
          </a:prstGeom>
          <a:gradFill flip="none" rotWithShape="1">
            <a:gsLst>
              <a:gs pos="32000">
                <a:srgbClr val="237C3A"/>
              </a:gs>
              <a:gs pos="0">
                <a:srgbClr val="015A21"/>
              </a:gs>
              <a:gs pos="57000">
                <a:srgbClr val="56A759"/>
              </a:gs>
              <a:gs pos="100000">
                <a:srgbClr val="AEDB8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1">
            <a:extLst>
              <a:ext uri="{FF2B5EF4-FFF2-40B4-BE49-F238E27FC236}">
                <a16:creationId xmlns:a16="http://schemas.microsoft.com/office/drawing/2014/main" id="{2725B611-0478-F992-4DE8-62B30638DBCA}"/>
              </a:ext>
            </a:extLst>
          </p:cNvPr>
          <p:cNvSpPr txBox="1">
            <a:spLocks/>
          </p:cNvSpPr>
          <p:nvPr/>
        </p:nvSpPr>
        <p:spPr>
          <a:xfrm>
            <a:off x="350732" y="337574"/>
            <a:ext cx="10804948" cy="8799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SemiBold" panose="00000700000000000000" pitchFamily="2" charset="0"/>
                <a:ea typeface="+mj-ea"/>
                <a:cs typeface="+mj-cs"/>
              </a:rPr>
              <a:t>EPPO PM 3 Standards (specific) </a:t>
            </a:r>
          </a:p>
        </p:txBody>
      </p:sp>
      <p:sp>
        <p:nvSpPr>
          <p:cNvPr id="3" name="Rectangle 2">
            <a:extLst>
              <a:ext uri="{FF2B5EF4-FFF2-40B4-BE49-F238E27FC236}">
                <a16:creationId xmlns:a16="http://schemas.microsoft.com/office/drawing/2014/main" id="{62CA1D77-CAC5-D374-9F49-023CA13E1348}"/>
              </a:ext>
            </a:extLst>
          </p:cNvPr>
          <p:cNvSpPr/>
          <p:nvPr/>
        </p:nvSpPr>
        <p:spPr>
          <a:xfrm>
            <a:off x="5956399" y="6552806"/>
            <a:ext cx="512064" cy="298951"/>
          </a:xfrm>
          <a:prstGeom prst="rect">
            <a:avLst/>
          </a:prstGeom>
          <a:solidFill>
            <a:srgbClr val="025B22"/>
          </a:solidFill>
          <a:ln>
            <a:solidFill>
              <a:srgbClr val="025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rPr>
              <a:t>9</a:t>
            </a:r>
            <a:endParaRPr kumimoji="0" lang="en-GB" sz="1800" b="1" i="0" u="none" strike="noStrike" kern="1200" cap="none" spc="0" normalizeH="0" baseline="0" noProof="0" dirty="0">
              <a:ln>
                <a:noFill/>
              </a:ln>
              <a:solidFill>
                <a:prstClr val="white"/>
              </a:solidFill>
              <a:effectLst/>
              <a:uLnTx/>
              <a:uFillTx/>
              <a:latin typeface="Montserrat SemiBold" panose="00000700000000000000" pitchFamily="2" charset="0"/>
              <a:ea typeface="+mn-ea"/>
              <a:cs typeface="+mn-cs"/>
            </a:endParaRPr>
          </a:p>
        </p:txBody>
      </p:sp>
      <p:sp>
        <p:nvSpPr>
          <p:cNvPr id="6" name="Espace réservé du contenu 7">
            <a:extLst>
              <a:ext uri="{FF2B5EF4-FFF2-40B4-BE49-F238E27FC236}">
                <a16:creationId xmlns:a16="http://schemas.microsoft.com/office/drawing/2014/main" id="{F0BE6020-A1FD-6B2D-B715-416F5E5169D5}"/>
              </a:ext>
            </a:extLst>
          </p:cNvPr>
          <p:cNvSpPr>
            <a:spLocks noGrp="1"/>
          </p:cNvSpPr>
          <p:nvPr>
            <p:ph idx="1"/>
          </p:nvPr>
        </p:nvSpPr>
        <p:spPr>
          <a:xfrm>
            <a:off x="177965" y="1648001"/>
            <a:ext cx="11343475" cy="4074322"/>
          </a:xfrm>
        </p:spPr>
        <p:txBody>
          <a:bodyPr>
            <a:normAutofit fontScale="92500" lnSpcReduction="20000"/>
          </a:bodyPr>
          <a:lstStyle/>
          <a:p>
            <a:pPr marL="0" indent="0">
              <a:buNone/>
            </a:pPr>
            <a:r>
              <a:rPr lang="en-GB" sz="2000" b="1" dirty="0">
                <a:solidFill>
                  <a:srgbClr val="025B22"/>
                </a:solidFill>
              </a:rPr>
              <a:t>Inspection of place of production</a:t>
            </a:r>
          </a:p>
          <a:p>
            <a:r>
              <a:rPr lang="en-GB" sz="2000" dirty="0">
                <a:solidFill>
                  <a:srgbClr val="025B22"/>
                </a:solidFill>
              </a:rPr>
              <a:t>PM 3/76(2) Trees of </a:t>
            </a:r>
            <a:r>
              <a:rPr lang="en-GB" sz="2000" i="1" dirty="0">
                <a:solidFill>
                  <a:srgbClr val="025B22"/>
                </a:solidFill>
              </a:rPr>
              <a:t>Malus, Pyrus, Cydonia </a:t>
            </a:r>
            <a:r>
              <a:rPr lang="en-GB" sz="2000" dirty="0">
                <a:solidFill>
                  <a:srgbClr val="025B22"/>
                </a:solidFill>
              </a:rPr>
              <a:t>and </a:t>
            </a:r>
            <a:r>
              <a:rPr lang="en-GB" sz="2000" i="1" dirty="0">
                <a:solidFill>
                  <a:srgbClr val="025B22"/>
                </a:solidFill>
              </a:rPr>
              <a:t>Prunus</a:t>
            </a:r>
            <a:r>
              <a:rPr lang="en-GB" sz="2000" dirty="0">
                <a:solidFill>
                  <a:srgbClr val="025B22"/>
                </a:solidFill>
              </a:rPr>
              <a:t> spp. – inspection of places of production	</a:t>
            </a:r>
          </a:p>
          <a:p>
            <a:r>
              <a:rPr lang="en-GB" sz="2000" dirty="0">
                <a:solidFill>
                  <a:srgbClr val="025B22"/>
                </a:solidFill>
              </a:rPr>
              <a:t>PM 3/82(3) Inspection of places of production for </a:t>
            </a:r>
            <a:r>
              <a:rPr lang="en-GB" sz="2000" i="1" dirty="0">
                <a:solidFill>
                  <a:srgbClr val="025B22"/>
                </a:solidFill>
              </a:rPr>
              <a:t>Xylella fastidiosa	</a:t>
            </a:r>
          </a:p>
          <a:p>
            <a:r>
              <a:rPr lang="en-GB" sz="2000" dirty="0">
                <a:solidFill>
                  <a:srgbClr val="025B22"/>
                </a:solidFill>
              </a:rPr>
              <a:t>PM 3/83(1) </a:t>
            </a:r>
            <a:r>
              <a:rPr lang="en-GB" sz="2000" i="1" dirty="0">
                <a:solidFill>
                  <a:srgbClr val="025B22"/>
                </a:solidFill>
              </a:rPr>
              <a:t>Fragaria</a:t>
            </a:r>
            <a:r>
              <a:rPr lang="en-GB" sz="2000" dirty="0">
                <a:solidFill>
                  <a:srgbClr val="025B22"/>
                </a:solidFill>
              </a:rPr>
              <a:t> plants for planting – inspection of places of production	</a:t>
            </a:r>
          </a:p>
          <a:p>
            <a:r>
              <a:rPr lang="en-GB" sz="2000" dirty="0">
                <a:solidFill>
                  <a:srgbClr val="025B22"/>
                </a:solidFill>
              </a:rPr>
              <a:t>PM 3/95(1) Inspection of places of production – </a:t>
            </a:r>
            <a:r>
              <a:rPr lang="en-GB" sz="2000" i="1" dirty="0">
                <a:solidFill>
                  <a:srgbClr val="025B22"/>
                </a:solidFill>
              </a:rPr>
              <a:t>Citrus</a:t>
            </a:r>
            <a:r>
              <a:rPr lang="en-GB" sz="2000" dirty="0">
                <a:solidFill>
                  <a:srgbClr val="025B22"/>
                </a:solidFill>
              </a:rPr>
              <a:t> plants for planting</a:t>
            </a:r>
          </a:p>
          <a:p>
            <a:pPr marL="0" indent="0">
              <a:buNone/>
            </a:pPr>
            <a:endParaRPr lang="en-GB" sz="2000" dirty="0">
              <a:solidFill>
                <a:srgbClr val="025B22"/>
              </a:solidFill>
            </a:endParaRPr>
          </a:p>
          <a:p>
            <a:pPr marL="0" indent="0">
              <a:buNone/>
            </a:pPr>
            <a:r>
              <a:rPr lang="en-GB" sz="2000" b="1" dirty="0">
                <a:solidFill>
                  <a:srgbClr val="025B22"/>
                </a:solidFill>
              </a:rPr>
              <a:t>Inspection of consignment </a:t>
            </a:r>
            <a:endParaRPr lang="fr-FR" sz="1600" b="1" dirty="0">
              <a:solidFill>
                <a:srgbClr val="025B22"/>
              </a:solidFill>
              <a:highlight>
                <a:srgbClr val="FFFF00"/>
              </a:highlight>
            </a:endParaRPr>
          </a:p>
          <a:p>
            <a:r>
              <a:rPr lang="en-GB" sz="2000" dirty="0">
                <a:solidFill>
                  <a:srgbClr val="025B22"/>
                </a:solidFill>
              </a:rPr>
              <a:t>PM 3/78(2) Consignment inspection of seed and grain of cereals	</a:t>
            </a:r>
          </a:p>
          <a:p>
            <a:r>
              <a:rPr lang="en-GB" sz="2000" dirty="0">
                <a:solidFill>
                  <a:srgbClr val="025B22"/>
                </a:solidFill>
              </a:rPr>
              <a:t>PM 3/79(1) Consignment inspection for </a:t>
            </a:r>
            <a:r>
              <a:rPr lang="en-GB" sz="2000" i="1" dirty="0">
                <a:solidFill>
                  <a:srgbClr val="025B22"/>
                </a:solidFill>
              </a:rPr>
              <a:t>Anoplophora chinensis </a:t>
            </a:r>
            <a:r>
              <a:rPr lang="en-GB" sz="2000" dirty="0">
                <a:solidFill>
                  <a:srgbClr val="025B22"/>
                </a:solidFill>
              </a:rPr>
              <a:t>and </a:t>
            </a:r>
            <a:r>
              <a:rPr lang="en-GB" sz="2000" i="1" dirty="0">
                <a:solidFill>
                  <a:srgbClr val="025B22"/>
                </a:solidFill>
              </a:rPr>
              <a:t>Anoplophora glabripennis</a:t>
            </a:r>
          </a:p>
          <a:p>
            <a:r>
              <a:rPr lang="en-GB" sz="2000" dirty="0">
                <a:solidFill>
                  <a:srgbClr val="025B22"/>
                </a:solidFill>
              </a:rPr>
              <a:t>PM 3/80(2) Consignment inspection of seed of </a:t>
            </a:r>
            <a:r>
              <a:rPr lang="en-GB" sz="2000" i="1" dirty="0">
                <a:solidFill>
                  <a:srgbClr val="025B22"/>
                </a:solidFill>
              </a:rPr>
              <a:t>Solanum </a:t>
            </a:r>
            <a:r>
              <a:rPr lang="en-GB" sz="2000" i="1" dirty="0" err="1">
                <a:solidFill>
                  <a:srgbClr val="025B22"/>
                </a:solidFill>
              </a:rPr>
              <a:t>lycopersicum</a:t>
            </a:r>
            <a:r>
              <a:rPr lang="en-GB" sz="2000" i="1" dirty="0">
                <a:solidFill>
                  <a:srgbClr val="025B22"/>
                </a:solidFill>
              </a:rPr>
              <a:t> </a:t>
            </a:r>
            <a:r>
              <a:rPr lang="en-GB" sz="2000" dirty="0">
                <a:solidFill>
                  <a:srgbClr val="025B22"/>
                </a:solidFill>
              </a:rPr>
              <a:t>and its hybrids	</a:t>
            </a:r>
          </a:p>
          <a:p>
            <a:r>
              <a:rPr lang="en-GB" sz="2000" dirty="0">
                <a:solidFill>
                  <a:srgbClr val="025B22"/>
                </a:solidFill>
              </a:rPr>
              <a:t>PM 3/81(3) Inspection of consignments for </a:t>
            </a:r>
            <a:r>
              <a:rPr lang="en-GB" sz="2000" i="1" dirty="0">
                <a:solidFill>
                  <a:srgbClr val="025B22"/>
                </a:solidFill>
              </a:rPr>
              <a:t>Xylella fastidiosa</a:t>
            </a:r>
            <a:r>
              <a:rPr lang="en-GB" sz="2000" dirty="0">
                <a:solidFill>
                  <a:srgbClr val="025B22"/>
                </a:solidFill>
              </a:rPr>
              <a:t>	</a:t>
            </a:r>
          </a:p>
          <a:p>
            <a:r>
              <a:rPr lang="en-GB" sz="2000" dirty="0">
                <a:solidFill>
                  <a:srgbClr val="025B22"/>
                </a:solidFill>
              </a:rPr>
              <a:t>PM 3/98(1) Inspection of growing media associated with consignments of plants for planting</a:t>
            </a:r>
          </a:p>
          <a:p>
            <a:endParaRPr lang="en-GB" sz="2000" b="1" dirty="0">
              <a:solidFill>
                <a:srgbClr val="025B22"/>
              </a:solidFill>
            </a:endParaRPr>
          </a:p>
        </p:txBody>
      </p:sp>
    </p:spTree>
    <p:extLst>
      <p:ext uri="{BB962C8B-B14F-4D97-AF65-F5344CB8AC3E}">
        <p14:creationId xmlns:p14="http://schemas.microsoft.com/office/powerpoint/2010/main" val="194546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1202</Words>
  <Application>Microsoft Office PowerPoint</Application>
  <PresentationFormat>Widescreen</PresentationFormat>
  <Paragraphs>183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Montserrat Light</vt:lpstr>
      <vt:lpstr>Montserrat Medium</vt:lpstr>
      <vt:lpstr>Montserrat SemiBold</vt:lpstr>
      <vt:lpstr>Trebuchet MS</vt:lpstr>
      <vt:lpstr>Office Theme</vt:lpstr>
      <vt:lpstr>PowerPoint Presentation</vt:lpstr>
      <vt:lpstr>PowerPoint Presentation</vt:lpstr>
      <vt:lpstr>EPPO’s Aims</vt:lpstr>
      <vt:lpstr>PowerPoint Presentation</vt:lpstr>
      <vt:lpstr>PowerPoint Presentation</vt:lpstr>
      <vt:lpstr>Active Panels</vt:lpstr>
      <vt:lpstr>PowerPoint Presentation</vt:lpstr>
      <vt:lpstr>Active Panels</vt:lpstr>
      <vt:lpstr>Active Panels</vt:lpstr>
      <vt:lpstr>Active Panels</vt:lpstr>
      <vt:lpstr>Active Panels</vt:lpstr>
      <vt:lpstr>Active Panels</vt:lpstr>
      <vt:lpstr>Active Panels</vt:lpstr>
      <vt:lpstr>Active Panels</vt:lpstr>
      <vt:lpstr>PowerPoint Presentation</vt:lpstr>
      <vt:lpstr>Active Panels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Warner</dc:creator>
  <cp:lastModifiedBy>Rob Tanner</cp:lastModifiedBy>
  <cp:revision>52</cp:revision>
  <dcterms:created xsi:type="dcterms:W3CDTF">2025-08-26T14:54:37Z</dcterms:created>
  <dcterms:modified xsi:type="dcterms:W3CDTF">2025-11-13T16:14:54Z</dcterms:modified>
</cp:coreProperties>
</file>