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5"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6224" autoAdjust="0"/>
  </p:normalViewPr>
  <p:slideViewPr>
    <p:cSldViewPr snapToGrid="0" snapToObjects="1">
      <p:cViewPr varScale="1">
        <p:scale>
          <a:sx n="49" d="100"/>
          <a:sy n="49" d="100"/>
        </p:scale>
        <p:origin x="2466" y="66"/>
      </p:cViewPr>
      <p:guideLst>
        <p:guide orient="horz" pos="4762"/>
        <p:guide pos="3413"/>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193269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a:cxnSpLocks/>
          </p:cNvCxnSpPr>
          <p:nvPr/>
        </p:nvCxnSpPr>
        <p:spPr>
          <a:xfrm>
            <a:off x="8614611" y="1954813"/>
            <a:ext cx="1383471"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a:cxnSpLocks/>
          </p:cNvCxnSpPr>
          <p:nvPr/>
        </p:nvCxnSpPr>
        <p:spPr>
          <a:xfrm>
            <a:off x="665938" y="1954813"/>
            <a:ext cx="1475683"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1363674" y="14323326"/>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a:t>
            </a:r>
            <a:r>
              <a:rPr lang="fr-FR" sz="2673" b="1" i="1" baseline="30000" dirty="0">
                <a:solidFill>
                  <a:schemeClr val="accent6"/>
                </a:solidFill>
                <a:latin typeface="Century Gothic"/>
                <a:cs typeface="Century Gothic"/>
              </a:rPr>
              <a:t>Cardiospermum grandiflorum</a:t>
            </a:r>
            <a:r>
              <a:rPr lang="fr-FR" sz="2673" b="1" baseline="30000" dirty="0">
                <a:solidFill>
                  <a:schemeClr val="accent6"/>
                </a:solidFill>
                <a:latin typeface="Century Gothic"/>
                <a:cs typeface="Century Gothic"/>
              </a:rPr>
              <a:t>: https://gd.eppo.int </a:t>
            </a:r>
          </a:p>
        </p:txBody>
      </p:sp>
      <p:sp>
        <p:nvSpPr>
          <p:cNvPr id="8" name="ZoneTexte 7"/>
          <p:cNvSpPr txBox="1"/>
          <p:nvPr/>
        </p:nvSpPr>
        <p:spPr>
          <a:xfrm>
            <a:off x="1475277" y="7217839"/>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 name="ZoneTexte 2"/>
          <p:cNvSpPr txBox="1"/>
          <p:nvPr/>
        </p:nvSpPr>
        <p:spPr>
          <a:xfrm>
            <a:off x="1475277" y="7635751"/>
            <a:ext cx="8336029" cy="3108543"/>
          </a:xfrm>
          <a:prstGeom prst="rect">
            <a:avLst/>
          </a:prstGeom>
          <a:noFill/>
        </p:spPr>
        <p:txBody>
          <a:bodyPr wrap="square" rtlCol="0">
            <a:spAutoFit/>
          </a:bodyPr>
          <a:lstStyle/>
          <a:p>
            <a:pPr algn="just"/>
            <a:r>
              <a:rPr lang="en-GB" sz="1400" i="1" dirty="0"/>
              <a:t>Cardiospermum grandiflorum </a:t>
            </a:r>
            <a:r>
              <a:rPr lang="en-GB" sz="1400" dirty="0"/>
              <a:t>is a annual or perennial vine-like climber native to the Americas and is an EPPO A2 pest, recommended for regulation as a quarantine pest. In the EPPO region, </a:t>
            </a:r>
            <a:r>
              <a:rPr lang="en-GB" sz="1400" i="1" dirty="0"/>
              <a:t>C. grandiflorum </a:t>
            </a:r>
            <a:r>
              <a:rPr lang="en-GB" sz="1400" dirty="0"/>
              <a:t>is recorded from </a:t>
            </a:r>
            <a:r>
              <a:rPr lang="en-US" sz="1400" dirty="0"/>
              <a:t>France (only in </a:t>
            </a:r>
            <a:r>
              <a:rPr lang="en-US" sz="1400" dirty="0" err="1"/>
              <a:t>Landes</a:t>
            </a:r>
            <a:r>
              <a:rPr lang="en-US" sz="1400" dirty="0"/>
              <a:t> and Alpes-Maritimes departments), Italy (mainland and the Island of Sicily), Malta, Portugal (only in Madeira Island), Spain (only in Canary Islands: Gran Canaria, Tenerife, La Gomera, La Palma). </a:t>
            </a:r>
            <a:r>
              <a:rPr lang="en-GB" sz="1400" i="1" dirty="0"/>
              <a:t>C. grandiflorum</a:t>
            </a:r>
            <a:r>
              <a:rPr lang="en-GB" sz="1400" dirty="0"/>
              <a:t> prefers open habitats though it may grow well in forest edges and </a:t>
            </a:r>
            <a:r>
              <a:rPr lang="en-US" sz="1400" dirty="0"/>
              <a:t>thrives in well-drained soil types. </a:t>
            </a:r>
            <a:endParaRPr lang="en-GB" sz="1400" i="1" dirty="0"/>
          </a:p>
          <a:p>
            <a:pPr algn="just"/>
            <a:endParaRPr lang="en-GB" sz="1400" i="1" dirty="0"/>
          </a:p>
          <a:p>
            <a:pPr algn="just"/>
            <a:endParaRPr lang="en-GB" sz="1400" i="1" dirty="0"/>
          </a:p>
          <a:p>
            <a:pPr algn="just"/>
            <a:endParaRPr lang="en-GB" sz="1400" dirty="0"/>
          </a:p>
          <a:p>
            <a:pPr algn="just"/>
            <a:r>
              <a:rPr lang="en-GB" sz="1400" dirty="0"/>
              <a:t>Plants for planting is considered the main pathway for entry into the EPPO region. In its invasive range, </a:t>
            </a:r>
            <a:br>
              <a:rPr lang="en-GB" sz="1400" dirty="0"/>
            </a:br>
            <a:r>
              <a:rPr lang="en-GB" sz="1400" i="1" dirty="0"/>
              <a:t>C. grandiflorum </a:t>
            </a:r>
            <a:r>
              <a:rPr lang="en-GB" sz="1400" dirty="0"/>
              <a:t>typically forms dense draping carpets/mats, smothering large areas of underlying vegetation. In Malta, there is evidence of impacts on biodiversity as the species has formed extensive invasive populations. The invaded area in Malta may present unique micro-climatic conditions for the species due to it being a steep-sided dry valley.  </a:t>
            </a:r>
          </a:p>
          <a:p>
            <a:pPr algn="just"/>
            <a:endParaRPr lang="en-GB" sz="1400" dirty="0"/>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within the LIFE funded project LIFE15 PRE FR 001 </a:t>
            </a:r>
          </a:p>
        </p:txBody>
      </p:sp>
      <p:sp>
        <p:nvSpPr>
          <p:cNvPr id="36" name="ZoneTexte 35"/>
          <p:cNvSpPr txBox="1"/>
          <p:nvPr/>
        </p:nvSpPr>
        <p:spPr>
          <a:xfrm>
            <a:off x="1475277" y="8937023"/>
            <a:ext cx="2521098"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en-GB" sz="1782" b="1" dirty="0">
                <a:solidFill>
                  <a:srgbClr val="FFFFFF"/>
                </a:solidFill>
                <a:latin typeface="Century Gothic"/>
                <a:cs typeface="Century Gothic"/>
              </a:rPr>
              <a:t>What's</a:t>
            </a:r>
            <a:r>
              <a:rPr lang="fr-FR" sz="1782" b="1" dirty="0">
                <a:solidFill>
                  <a:srgbClr val="FFFFFF"/>
                </a:solidFill>
                <a:latin typeface="Century Gothic"/>
                <a:cs typeface="Century Gothic"/>
              </a:rPr>
              <a:t> the </a:t>
            </a:r>
            <a:r>
              <a:rPr lang="en-GB" sz="1782" b="1" dirty="0">
                <a:solidFill>
                  <a:srgbClr val="FFFFFF"/>
                </a:solidFill>
                <a:latin typeface="Century Gothic"/>
                <a:cs typeface="Century Gothic"/>
              </a:rPr>
              <a:t>problem</a:t>
            </a:r>
            <a:r>
              <a:rPr lang="fr-FR" sz="1782" b="1" dirty="0">
                <a:solidFill>
                  <a:srgbClr val="FFFFFF"/>
                </a:solidFill>
                <a:latin typeface="Century Gothic"/>
                <a:cs typeface="Century Gothic"/>
              </a:rPr>
              <a:t>?</a:t>
            </a:r>
          </a:p>
        </p:txBody>
      </p:sp>
      <p:pic>
        <p:nvPicPr>
          <p:cNvPr id="15" name="Picture 14" descr="A close up of a sign&#10;&#10;Description generated with very high confidence">
            <a:extLst>
              <a:ext uri="{FF2B5EF4-FFF2-40B4-BE49-F238E27FC236}">
                <a16:creationId xmlns:a16="http://schemas.microsoft.com/office/drawing/2014/main" id="{C91CD1EF-9A3F-4FE8-91AF-EEDBBDFFBCF1}"/>
              </a:ext>
            </a:extLst>
          </p:cNvPr>
          <p:cNvPicPr>
            <a:picLocks noChangeAspect="1"/>
          </p:cNvPicPr>
          <p:nvPr/>
        </p:nvPicPr>
        <p:blipFill>
          <a:blip r:embed="rId3"/>
          <a:stretch>
            <a:fillRect/>
          </a:stretch>
        </p:blipFill>
        <p:spPr>
          <a:xfrm>
            <a:off x="160256" y="334252"/>
            <a:ext cx="1315022" cy="950786"/>
          </a:xfrm>
          <a:prstGeom prst="rect">
            <a:avLst/>
          </a:prstGeom>
        </p:spPr>
      </p:pic>
      <p:sp>
        <p:nvSpPr>
          <p:cNvPr id="37" name="Triangle isocèle 6">
            <a:extLst>
              <a:ext uri="{FF2B5EF4-FFF2-40B4-BE49-F238E27FC236}">
                <a16:creationId xmlns:a16="http://schemas.microsoft.com/office/drawing/2014/main" id="{A0378BD5-D4BA-4440-B957-F27A96F05E9D}"/>
              </a:ext>
            </a:extLst>
          </p:cNvPr>
          <p:cNvSpPr/>
          <p:nvPr/>
        </p:nvSpPr>
        <p:spPr>
          <a:xfrm rot="16200000" flipH="1">
            <a:off x="4478381" y="11033512"/>
            <a:ext cx="318209" cy="238942"/>
          </a:xfrm>
          <a:prstGeom prst="triangl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3207"/>
          </a:p>
        </p:txBody>
      </p:sp>
      <p:pic>
        <p:nvPicPr>
          <p:cNvPr id="40" name="Image 8">
            <a:extLst>
              <a:ext uri="{FF2B5EF4-FFF2-40B4-BE49-F238E27FC236}">
                <a16:creationId xmlns:a16="http://schemas.microsoft.com/office/drawing/2014/main" id="{8BF88E29-9AEF-4BA5-B83C-F7F5FFD557AD}"/>
              </a:ext>
            </a:extLst>
          </p:cNvPr>
          <p:cNvPicPr>
            <a:picLocks noChangeAspect="1"/>
          </p:cNvPicPr>
          <p:nvPr/>
        </p:nvPicPr>
        <p:blipFill>
          <a:blip r:embed="rId4"/>
          <a:stretch>
            <a:fillRect/>
          </a:stretch>
        </p:blipFill>
        <p:spPr>
          <a:xfrm>
            <a:off x="6209696" y="12249871"/>
            <a:ext cx="244405" cy="319085"/>
          </a:xfrm>
          <a:prstGeom prst="rect">
            <a:avLst/>
          </a:prstGeom>
        </p:spPr>
      </p:pic>
      <p:sp>
        <p:nvSpPr>
          <p:cNvPr id="17" name="TextBox 16">
            <a:extLst>
              <a:ext uri="{FF2B5EF4-FFF2-40B4-BE49-F238E27FC236}">
                <a16:creationId xmlns:a16="http://schemas.microsoft.com/office/drawing/2014/main" id="{CAE26854-AAA6-44BE-822A-FA0F194125E5}"/>
              </a:ext>
            </a:extLst>
          </p:cNvPr>
          <p:cNvSpPr txBox="1"/>
          <p:nvPr/>
        </p:nvSpPr>
        <p:spPr>
          <a:xfrm>
            <a:off x="4256927" y="12153535"/>
            <a:ext cx="1966496" cy="523220"/>
          </a:xfrm>
          <a:prstGeom prst="rect">
            <a:avLst/>
          </a:prstGeom>
          <a:noFill/>
        </p:spPr>
        <p:txBody>
          <a:bodyPr wrap="square" rtlCol="0">
            <a:spAutoFit/>
          </a:bodyPr>
          <a:lstStyle/>
          <a:p>
            <a:pPr algn="r"/>
            <a:r>
              <a:rPr lang="en-GB" sz="1400" i="1" dirty="0"/>
              <a:t>C. grandiflorum </a:t>
            </a:r>
            <a:br>
              <a:rPr lang="en-GB" sz="1400" i="1" dirty="0"/>
            </a:br>
            <a:r>
              <a:rPr lang="en-GB" sz="1400" dirty="0"/>
              <a:t>flowers</a:t>
            </a:r>
          </a:p>
        </p:txBody>
      </p:sp>
      <p:sp>
        <p:nvSpPr>
          <p:cNvPr id="44" name="TextBox 43">
            <a:extLst>
              <a:ext uri="{FF2B5EF4-FFF2-40B4-BE49-F238E27FC236}">
                <a16:creationId xmlns:a16="http://schemas.microsoft.com/office/drawing/2014/main" id="{9AB2C2B1-BEE8-42D3-A2A3-00DFF0469DF8}"/>
              </a:ext>
            </a:extLst>
          </p:cNvPr>
          <p:cNvSpPr txBox="1"/>
          <p:nvPr/>
        </p:nvSpPr>
        <p:spPr>
          <a:xfrm>
            <a:off x="4768951" y="10860533"/>
            <a:ext cx="2044047" cy="954107"/>
          </a:xfrm>
          <a:prstGeom prst="rect">
            <a:avLst/>
          </a:prstGeom>
          <a:noFill/>
        </p:spPr>
        <p:txBody>
          <a:bodyPr wrap="square" rtlCol="0">
            <a:spAutoFit/>
          </a:bodyPr>
          <a:lstStyle/>
          <a:p>
            <a:r>
              <a:rPr lang="en-GB" sz="1400" i="1" dirty="0"/>
              <a:t>C. grandiflorum </a:t>
            </a:r>
            <a:r>
              <a:rPr lang="en-GB" sz="1400" dirty="0"/>
              <a:t>smothering native vegetation in South Africa</a:t>
            </a:r>
          </a:p>
        </p:txBody>
      </p:sp>
      <p:grpSp>
        <p:nvGrpSpPr>
          <p:cNvPr id="45" name="Groupe 41">
            <a:extLst>
              <a:ext uri="{FF2B5EF4-FFF2-40B4-BE49-F238E27FC236}">
                <a16:creationId xmlns:a16="http://schemas.microsoft.com/office/drawing/2014/main" id="{28881A52-4347-4375-8204-3A135E53B570}"/>
              </a:ext>
            </a:extLst>
          </p:cNvPr>
          <p:cNvGrpSpPr/>
          <p:nvPr/>
        </p:nvGrpSpPr>
        <p:grpSpPr>
          <a:xfrm>
            <a:off x="665938" y="13193833"/>
            <a:ext cx="1772308" cy="653438"/>
            <a:chOff x="1568956" y="9703316"/>
            <a:chExt cx="1591525" cy="586784"/>
          </a:xfrm>
        </p:grpSpPr>
        <p:grpSp>
          <p:nvGrpSpPr>
            <p:cNvPr id="46" name="Groupe 27">
              <a:extLst>
                <a:ext uri="{FF2B5EF4-FFF2-40B4-BE49-F238E27FC236}">
                  <a16:creationId xmlns:a16="http://schemas.microsoft.com/office/drawing/2014/main" id="{CE5D992C-64B9-4D8E-8B83-97FF3708DBA7}"/>
                </a:ext>
              </a:extLst>
            </p:cNvPr>
            <p:cNvGrpSpPr/>
            <p:nvPr/>
          </p:nvGrpSpPr>
          <p:grpSpPr>
            <a:xfrm>
              <a:off x="1568956" y="9703316"/>
              <a:ext cx="1591525" cy="586784"/>
              <a:chOff x="1568956" y="9703316"/>
              <a:chExt cx="1591525" cy="586784"/>
            </a:xfrm>
          </p:grpSpPr>
          <p:sp>
            <p:nvSpPr>
              <p:cNvPr id="48" name="Ellipse 18">
                <a:extLst>
                  <a:ext uri="{FF2B5EF4-FFF2-40B4-BE49-F238E27FC236}">
                    <a16:creationId xmlns:a16="http://schemas.microsoft.com/office/drawing/2014/main" id="{98BC1C6F-0691-4737-BD0B-CEF29982A232}"/>
                  </a:ext>
                </a:extLst>
              </p:cNvPr>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49" name="ZoneTexte 19">
                <a:extLst>
                  <a:ext uri="{FF2B5EF4-FFF2-40B4-BE49-F238E27FC236}">
                    <a16:creationId xmlns:a16="http://schemas.microsoft.com/office/drawing/2014/main" id="{6B0B4B73-F1A0-46CF-A5B2-1111929665BA}"/>
                  </a:ext>
                </a:extLst>
              </p:cNvPr>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7" name="Image 40">
              <a:extLst>
                <a:ext uri="{FF2B5EF4-FFF2-40B4-BE49-F238E27FC236}">
                  <a16:creationId xmlns:a16="http://schemas.microsoft.com/office/drawing/2014/main" id="{19FCA007-D3AD-4E1F-8AC0-A94FF8EFBCAF}"/>
                </a:ext>
              </a:extLst>
            </p:cNvPr>
            <p:cNvPicPr>
              <a:picLocks noChangeAspect="1"/>
            </p:cNvPicPr>
            <p:nvPr/>
          </p:nvPicPr>
          <p:blipFill>
            <a:blip r:embed="rId5"/>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sp>
        <p:nvSpPr>
          <p:cNvPr id="50" name="ZoneTexte 32">
            <a:extLst>
              <a:ext uri="{FF2B5EF4-FFF2-40B4-BE49-F238E27FC236}">
                <a16:creationId xmlns:a16="http://schemas.microsoft.com/office/drawing/2014/main" id="{1494141C-5660-444A-BEDF-EBED0BD8A5BF}"/>
              </a:ext>
            </a:extLst>
          </p:cNvPr>
          <p:cNvSpPr txBox="1"/>
          <p:nvPr/>
        </p:nvSpPr>
        <p:spPr>
          <a:xfrm>
            <a:off x="2604304" y="13162104"/>
            <a:ext cx="5483201" cy="400110"/>
          </a:xfrm>
          <a:prstGeom prst="rect">
            <a:avLst/>
          </a:prstGeom>
          <a:noFill/>
        </p:spPr>
        <p:txBody>
          <a:bodyPr wrap="square" rtlCol="0">
            <a:spAutoFit/>
          </a:bodyPr>
          <a:lstStyle/>
          <a:p>
            <a:r>
              <a:rPr lang="en-GB" sz="2000" dirty="0"/>
              <a:t>Your contact details, logos, links, QR codes …</a:t>
            </a:r>
          </a:p>
        </p:txBody>
      </p:sp>
      <p:pic>
        <p:nvPicPr>
          <p:cNvPr id="1028" name="Picture 12" descr="E:\Cardiospermum grandiflorum images\IMG_1909.JPG">
            <a:extLst>
              <a:ext uri="{FF2B5EF4-FFF2-40B4-BE49-F238E27FC236}">
                <a16:creationId xmlns:a16="http://schemas.microsoft.com/office/drawing/2014/main" id="{1A38A233-2DE3-4F46-9CBB-B4C19CB158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2559761"/>
            <a:ext cx="5162550" cy="388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E:\Cardiospermum grandiflorum images\IMG_9286.JPG">
            <a:extLst>
              <a:ext uri="{FF2B5EF4-FFF2-40B4-BE49-F238E27FC236}">
                <a16:creationId xmlns:a16="http://schemas.microsoft.com/office/drawing/2014/main" id="{441615F6-A0A2-4BEA-BA75-790E55A31AA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17914" y="10611442"/>
            <a:ext cx="2867786" cy="1995614"/>
          </a:xfrm>
          <a:prstGeom prst="rect">
            <a:avLst/>
          </a:prstGeom>
          <a:noFill/>
          <a:ln>
            <a:noFill/>
          </a:ln>
        </p:spPr>
      </p:pic>
      <p:pic>
        <p:nvPicPr>
          <p:cNvPr id="1029" name="Picture 24" descr="E:\Cardiospermum grandiflorum images\DSC_0483.JPG">
            <a:extLst>
              <a:ext uri="{FF2B5EF4-FFF2-40B4-BE49-F238E27FC236}">
                <a16:creationId xmlns:a16="http://schemas.microsoft.com/office/drawing/2014/main" id="{8DF8B2A1-E930-4876-98D6-B8473A0D2F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7271" y="10611443"/>
            <a:ext cx="3148704" cy="199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E9337CC6-CCF4-4C4E-8EE7-D486C1D6D15D}"/>
              </a:ext>
            </a:extLst>
          </p:cNvPr>
          <p:cNvSpPr txBox="1"/>
          <p:nvPr/>
        </p:nvSpPr>
        <p:spPr>
          <a:xfrm>
            <a:off x="2735826" y="6477969"/>
            <a:ext cx="6187006" cy="215444"/>
          </a:xfrm>
          <a:prstGeom prst="rect">
            <a:avLst/>
          </a:prstGeom>
          <a:noFill/>
        </p:spPr>
        <p:txBody>
          <a:bodyPr wrap="square" rtlCol="0">
            <a:spAutoFit/>
          </a:bodyPr>
          <a:lstStyle/>
          <a:p>
            <a:r>
              <a:rPr lang="en-GB" sz="800" dirty="0"/>
              <a:t>Image: J Le Roux (</a:t>
            </a:r>
            <a:r>
              <a:rPr lang="x-none" sz="800" dirty="0"/>
              <a:t>Department of Botany and Zoology, Stellenbosh University</a:t>
            </a:r>
            <a:r>
              <a:rPr lang="en-GB" sz="800" dirty="0"/>
              <a:t>) EPPO Global database, https:\\gd.eppo.int </a:t>
            </a:r>
          </a:p>
        </p:txBody>
      </p:sp>
      <p:sp>
        <p:nvSpPr>
          <p:cNvPr id="28" name="TextBox 27">
            <a:extLst>
              <a:ext uri="{FF2B5EF4-FFF2-40B4-BE49-F238E27FC236}">
                <a16:creationId xmlns:a16="http://schemas.microsoft.com/office/drawing/2014/main" id="{02F277B0-C0FB-4C3E-ABD3-A8BE4F48121F}"/>
              </a:ext>
            </a:extLst>
          </p:cNvPr>
          <p:cNvSpPr txBox="1"/>
          <p:nvPr/>
        </p:nvSpPr>
        <p:spPr>
          <a:xfrm>
            <a:off x="6466880" y="12607057"/>
            <a:ext cx="3239095" cy="338554"/>
          </a:xfrm>
          <a:prstGeom prst="rect">
            <a:avLst/>
          </a:prstGeom>
          <a:noFill/>
        </p:spPr>
        <p:txBody>
          <a:bodyPr wrap="square" rtlCol="0">
            <a:spAutoFit/>
          </a:bodyPr>
          <a:lstStyle/>
          <a:p>
            <a:r>
              <a:rPr lang="en-GB" sz="800" dirty="0"/>
              <a:t>Image: J Le Roux (</a:t>
            </a:r>
            <a:r>
              <a:rPr lang="x-none" sz="800" dirty="0"/>
              <a:t>Department of Botany and Zoology, Stellenbosh University</a:t>
            </a:r>
            <a:r>
              <a:rPr lang="en-GB" sz="800" dirty="0"/>
              <a:t>) EPPO Global database, https:\\gd.eppo.int </a:t>
            </a:r>
          </a:p>
        </p:txBody>
      </p:sp>
      <p:sp>
        <p:nvSpPr>
          <p:cNvPr id="31" name="TextBox 30">
            <a:extLst>
              <a:ext uri="{FF2B5EF4-FFF2-40B4-BE49-F238E27FC236}">
                <a16:creationId xmlns:a16="http://schemas.microsoft.com/office/drawing/2014/main" id="{E728E637-CCE6-4A6A-97FA-5D4BEFBE6B12}"/>
              </a:ext>
            </a:extLst>
          </p:cNvPr>
          <p:cNvSpPr txBox="1"/>
          <p:nvPr/>
        </p:nvSpPr>
        <p:spPr>
          <a:xfrm>
            <a:off x="1424511" y="12657792"/>
            <a:ext cx="2961189" cy="338554"/>
          </a:xfrm>
          <a:prstGeom prst="rect">
            <a:avLst/>
          </a:prstGeom>
          <a:noFill/>
        </p:spPr>
        <p:txBody>
          <a:bodyPr wrap="square" rtlCol="0">
            <a:spAutoFit/>
          </a:bodyPr>
          <a:lstStyle/>
          <a:p>
            <a:r>
              <a:rPr lang="en-GB" sz="800" dirty="0"/>
              <a:t>Image: J Le Roux (</a:t>
            </a:r>
            <a:r>
              <a:rPr lang="x-none" sz="800" dirty="0"/>
              <a:t>Department of Botany and Zoology, Stellenbosh University</a:t>
            </a:r>
            <a:r>
              <a:rPr lang="en-GB" sz="800" dirty="0"/>
              <a:t>) EPPO Global database, https:\\gd.eppo.int </a:t>
            </a:r>
          </a:p>
        </p:txBody>
      </p:sp>
      <p:grpSp>
        <p:nvGrpSpPr>
          <p:cNvPr id="32" name="Group 31">
            <a:extLst>
              <a:ext uri="{FF2B5EF4-FFF2-40B4-BE49-F238E27FC236}">
                <a16:creationId xmlns:a16="http://schemas.microsoft.com/office/drawing/2014/main" id="{C658E19E-0E4D-4F06-9CE7-DDA68B8D8EC8}"/>
              </a:ext>
            </a:extLst>
          </p:cNvPr>
          <p:cNvGrpSpPr/>
          <p:nvPr/>
        </p:nvGrpSpPr>
        <p:grpSpPr>
          <a:xfrm>
            <a:off x="8418071" y="13451227"/>
            <a:ext cx="2222454" cy="1580601"/>
            <a:chOff x="8383382" y="267333"/>
            <a:chExt cx="2222454" cy="1580601"/>
          </a:xfrm>
        </p:grpSpPr>
        <p:pic>
          <p:nvPicPr>
            <p:cNvPr id="33" name="Picture 32" descr="Afficher l'image d'origine">
              <a:extLst>
                <a:ext uri="{FF2B5EF4-FFF2-40B4-BE49-F238E27FC236}">
                  <a16:creationId xmlns:a16="http://schemas.microsoft.com/office/drawing/2014/main" id="{2BFB2012-3569-4FF3-AA7A-BFC6F27EE3D8}"/>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383382" y="1181754"/>
              <a:ext cx="2222454" cy="666180"/>
            </a:xfrm>
            <a:prstGeom prst="rect">
              <a:avLst/>
            </a:prstGeom>
            <a:noFill/>
            <a:ln>
              <a:noFill/>
            </a:ln>
          </p:spPr>
        </p:pic>
        <p:pic>
          <p:nvPicPr>
            <p:cNvPr id="34" name="Image 24" descr="logo eppo.jpeg">
              <a:extLst>
                <a:ext uri="{FF2B5EF4-FFF2-40B4-BE49-F238E27FC236}">
                  <a16:creationId xmlns:a16="http://schemas.microsoft.com/office/drawing/2014/main" id="{59A2DACC-514F-4C74-BA22-9933076FC4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6458" y="267333"/>
              <a:ext cx="822236" cy="859610"/>
            </a:xfrm>
            <a:prstGeom prst="rect">
              <a:avLst/>
            </a:prstGeom>
          </p:spPr>
        </p:pic>
      </p:grpSp>
      <p:sp>
        <p:nvSpPr>
          <p:cNvPr id="38" name="ZoneTexte 37"/>
          <p:cNvSpPr txBox="1"/>
          <p:nvPr/>
        </p:nvSpPr>
        <p:spPr>
          <a:xfrm>
            <a:off x="-897230" y="53113"/>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i="1" baseline="30000" dirty="0">
                <a:solidFill>
                  <a:schemeClr val="bg1"/>
                </a:solidFill>
                <a:latin typeface="Century Gothic"/>
                <a:ea typeface="+mj-ea"/>
                <a:cs typeface="Century Gothic"/>
              </a:rPr>
              <a:t>Cardiospermum grandiflorum</a:t>
            </a: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the EPPO </a:t>
            </a:r>
            <a:r>
              <a:rPr lang="fr-FR" sz="3118" b="1" baseline="30000" dirty="0" err="1">
                <a:solidFill>
                  <a:schemeClr val="bg1"/>
                </a:solidFill>
                <a:latin typeface="Century Gothic"/>
                <a:ea typeface="+mj-ea"/>
                <a:cs typeface="Century Gothic"/>
              </a:rPr>
              <a:t>region</a:t>
            </a:r>
            <a:endParaRPr lang="fr-FR" sz="3118" b="1" baseline="30000" dirty="0">
              <a:solidFill>
                <a:schemeClr val="bg1"/>
              </a:solidFill>
              <a:latin typeface="Century Gothic"/>
              <a:ea typeface="+mj-ea"/>
              <a:cs typeface="Century Gothic"/>
            </a:endParaRPr>
          </a:p>
        </p:txBody>
      </p:sp>
    </p:spTree>
    <p:extLst>
      <p:ext uri="{BB962C8B-B14F-4D97-AF65-F5344CB8AC3E}">
        <p14:creationId xmlns:p14="http://schemas.microsoft.com/office/powerpoint/2010/main" val="310865750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276</Words>
  <Application>Microsoft Office PowerPoint</Application>
  <PresentationFormat>Personnalisé</PresentationFormat>
  <Paragraphs>20</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Century Gothic</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150</cp:revision>
  <cp:lastPrinted>2018-09-11T16:11:56Z</cp:lastPrinted>
  <dcterms:created xsi:type="dcterms:W3CDTF">2016-07-12T13:11:24Z</dcterms:created>
  <dcterms:modified xsi:type="dcterms:W3CDTF">2018-09-12T15:38:22Z</dcterms:modified>
</cp:coreProperties>
</file>